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71" r:id="rId4"/>
    <p:sldId id="260" r:id="rId5"/>
    <p:sldId id="274" r:id="rId6"/>
    <p:sldId id="275" r:id="rId7"/>
    <p:sldId id="318" r:id="rId8"/>
    <p:sldId id="348" r:id="rId9"/>
    <p:sldId id="312" r:id="rId10"/>
    <p:sldId id="320" r:id="rId11"/>
    <p:sldId id="321" r:id="rId12"/>
    <p:sldId id="322" r:id="rId13"/>
    <p:sldId id="323" r:id="rId14"/>
    <p:sldId id="324" r:id="rId15"/>
    <p:sldId id="278" r:id="rId16"/>
    <p:sldId id="325" r:id="rId17"/>
    <p:sldId id="281" r:id="rId18"/>
    <p:sldId id="282" r:id="rId19"/>
    <p:sldId id="283" r:id="rId20"/>
    <p:sldId id="326" r:id="rId21"/>
    <p:sldId id="327" r:id="rId22"/>
    <p:sldId id="328" r:id="rId23"/>
    <p:sldId id="330" r:id="rId24"/>
    <p:sldId id="329" r:id="rId25"/>
    <p:sldId id="331" r:id="rId26"/>
    <p:sldId id="332" r:id="rId27"/>
    <p:sldId id="333" r:id="rId28"/>
    <p:sldId id="334" r:id="rId29"/>
    <p:sldId id="340" r:id="rId30"/>
    <p:sldId id="341" r:id="rId31"/>
    <p:sldId id="343" r:id="rId32"/>
    <p:sldId id="345" r:id="rId33"/>
    <p:sldId id="358" r:id="rId34"/>
    <p:sldId id="346" r:id="rId35"/>
    <p:sldId id="359" r:id="rId36"/>
    <p:sldId id="354" r:id="rId37"/>
    <p:sldId id="356" r:id="rId38"/>
    <p:sldId id="279" r:id="rId3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B3CDF3"/>
    <a:srgbClr val="0D274C"/>
    <a:srgbClr val="0B2447"/>
    <a:srgbClr val="113D5B"/>
    <a:srgbClr val="F2F2F2"/>
    <a:srgbClr val="173554"/>
    <a:srgbClr val="FFF2CC"/>
    <a:srgbClr val="FFFFFF"/>
    <a:srgbClr val="1D4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353AE3-DC34-4C3D-82FC-BED42153704C}" type="doc">
      <dgm:prSet loTypeId="urn:microsoft.com/office/officeart/2024/layout/NumberedLinearArrowProcess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27059FF5-8736-4B0D-863B-B7E1239858B1}">
      <dgm:prSet phldrT="[Text]" phldr="0" custT="1"/>
      <dgm:spPr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n-AU" sz="1600" b="1">
              <a:solidFill>
                <a:schemeClr val="bg1"/>
              </a:solidFill>
            </a:rPr>
            <a:t>Awareness</a:t>
          </a:r>
        </a:p>
        <a:p>
          <a:endParaRPr lang="en-PH" sz="1600">
            <a:solidFill>
              <a:schemeClr val="bg1"/>
            </a:solidFill>
          </a:endParaRPr>
        </a:p>
        <a:p>
          <a:r>
            <a:rPr lang="en-AU" sz="1600" i="1">
              <a:solidFill>
                <a:schemeClr val="bg1"/>
              </a:solidFill>
            </a:rPr>
            <a:t>"I know I should think about this."</a:t>
          </a:r>
          <a:endParaRPr lang="en-PH" sz="1600" i="1">
            <a:solidFill>
              <a:schemeClr val="bg1"/>
            </a:solidFill>
          </a:endParaRPr>
        </a:p>
      </dgm:t>
    </dgm:pt>
    <dgm:pt modelId="{81846583-E336-4218-B8AB-B19EB3792542}" type="parTrans" cxnId="{19164362-85EB-4FD1-BB3C-5238F117A6DA}">
      <dgm:prSet/>
      <dgm:spPr/>
      <dgm:t>
        <a:bodyPr/>
        <a:lstStyle/>
        <a:p>
          <a:endParaRPr lang="en-PH">
            <a:solidFill>
              <a:srgbClr val="113D5B"/>
            </a:solidFill>
          </a:endParaRPr>
        </a:p>
      </dgm:t>
    </dgm:pt>
    <dgm:pt modelId="{C4128586-5FAF-4DA5-8CBE-A56955399184}" type="sibTrans" cxnId="{19164362-85EB-4FD1-BB3C-5238F117A6DA}">
      <dgm:prSet phldrT="1" phldr="0"/>
      <dgm:spPr>
        <a:solidFill>
          <a:srgbClr val="00B0F0"/>
        </a:solidFill>
      </dgm:spPr>
      <dgm:t>
        <a:bodyPr/>
        <a:lstStyle/>
        <a:p>
          <a:r>
            <a:rPr>
              <a:solidFill>
                <a:srgbClr val="113D5B"/>
              </a:solidFill>
            </a:rPr>
            <a:t>1</a:t>
          </a:r>
        </a:p>
      </dgm:t>
    </dgm:pt>
    <dgm:pt modelId="{E80D6FE8-5F36-4AD6-B6D9-C57C325236EB}">
      <dgm:prSet phldrT="[Text]" phldr="0" custT="1"/>
      <dgm:spPr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n-AU" sz="1600" b="1">
              <a:solidFill>
                <a:schemeClr val="bg1"/>
              </a:solidFill>
            </a:rPr>
            <a:t>Interest</a:t>
          </a:r>
        </a:p>
        <a:p>
          <a:endParaRPr lang="en-PH" sz="1600">
            <a:solidFill>
              <a:schemeClr val="bg1"/>
            </a:solidFill>
          </a:endParaRPr>
        </a:p>
        <a:p>
          <a:r>
            <a:rPr lang="en-PH" sz="1600" i="1">
              <a:solidFill>
                <a:schemeClr val="bg1"/>
              </a:solidFill>
            </a:rPr>
            <a:t>“This might apply to me.”</a:t>
          </a:r>
        </a:p>
      </dgm:t>
    </dgm:pt>
    <dgm:pt modelId="{DBA1F63B-9A34-422A-89D3-219D0C3D0CB0}" type="parTrans" cxnId="{5A018A2B-A787-40E4-B27D-DC78C4C5CB46}">
      <dgm:prSet/>
      <dgm:spPr/>
      <dgm:t>
        <a:bodyPr/>
        <a:lstStyle/>
        <a:p>
          <a:endParaRPr lang="en-PH">
            <a:solidFill>
              <a:srgbClr val="113D5B"/>
            </a:solidFill>
          </a:endParaRPr>
        </a:p>
      </dgm:t>
    </dgm:pt>
    <dgm:pt modelId="{892B0B60-0794-43B1-B833-7C47251D7C8C}" type="sibTrans" cxnId="{5A018A2B-A787-40E4-B27D-DC78C4C5CB46}">
      <dgm:prSet phldrT="2" phldr="0"/>
      <dgm:spPr>
        <a:solidFill>
          <a:srgbClr val="00B0F0"/>
        </a:solidFill>
      </dgm:spPr>
      <dgm:t>
        <a:bodyPr/>
        <a:lstStyle/>
        <a:p>
          <a:r>
            <a:rPr>
              <a:solidFill>
                <a:srgbClr val="113D5B"/>
              </a:solidFill>
            </a:rPr>
            <a:t>2</a:t>
          </a:r>
        </a:p>
      </dgm:t>
    </dgm:pt>
    <dgm:pt modelId="{BEDFB825-4A03-4B7A-9188-52A6FA57B5CB}">
      <dgm:prSet phldrT="[Text]" phldr="0" custT="1"/>
      <dgm:spPr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n-AU" sz="1600" b="1">
              <a:solidFill>
                <a:schemeClr val="bg1"/>
              </a:solidFill>
            </a:rPr>
            <a:t>Diagnosis</a:t>
          </a:r>
        </a:p>
        <a:p>
          <a:endParaRPr lang="en-PH" sz="1600" b="0">
            <a:solidFill>
              <a:schemeClr val="bg1"/>
            </a:solidFill>
          </a:endParaRPr>
        </a:p>
        <a:p>
          <a:r>
            <a:rPr lang="en-PH" sz="1600" b="0">
              <a:solidFill>
                <a:schemeClr val="bg1"/>
              </a:solidFill>
            </a:rPr>
            <a:t>“</a:t>
          </a:r>
          <a:r>
            <a:rPr lang="en-PH" sz="1600" b="0" i="1">
              <a:solidFill>
                <a:schemeClr val="bg1"/>
              </a:solidFill>
            </a:rPr>
            <a:t>Where do I stand?”</a:t>
          </a:r>
          <a:endParaRPr lang="en-PH" sz="1600" b="0">
            <a:solidFill>
              <a:schemeClr val="bg1"/>
            </a:solidFill>
          </a:endParaRPr>
        </a:p>
      </dgm:t>
    </dgm:pt>
    <dgm:pt modelId="{59D83997-4B5C-4402-B557-E48AA0C9394C}" type="parTrans" cxnId="{4598A82C-ECDB-4023-8834-BE045E4C3324}">
      <dgm:prSet/>
      <dgm:spPr/>
      <dgm:t>
        <a:bodyPr/>
        <a:lstStyle/>
        <a:p>
          <a:endParaRPr lang="en-PH">
            <a:solidFill>
              <a:srgbClr val="113D5B"/>
            </a:solidFill>
          </a:endParaRPr>
        </a:p>
      </dgm:t>
    </dgm:pt>
    <dgm:pt modelId="{3A6E2ED0-DA06-4793-A2CF-0D4D5AA05D58}" type="sibTrans" cxnId="{4598A82C-ECDB-4023-8834-BE045E4C3324}">
      <dgm:prSet phldrT="3" phldr="0"/>
      <dgm:spPr>
        <a:solidFill>
          <a:srgbClr val="00B0F0"/>
        </a:solidFill>
      </dgm:spPr>
      <dgm:t>
        <a:bodyPr/>
        <a:lstStyle/>
        <a:p>
          <a:r>
            <a:rPr>
              <a:solidFill>
                <a:srgbClr val="113D5B"/>
              </a:solidFill>
            </a:rPr>
            <a:t>3</a:t>
          </a:r>
        </a:p>
      </dgm:t>
    </dgm:pt>
    <dgm:pt modelId="{F0AA896E-F028-4494-A2E7-11BC1449F496}">
      <dgm:prSet phldrT="[Text]" phldr="0" custT="1"/>
      <dgm:spPr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n-AU" sz="1600" b="1">
              <a:solidFill>
                <a:schemeClr val="bg1"/>
              </a:solidFill>
            </a:rPr>
            <a:t>Planning</a:t>
          </a:r>
        </a:p>
        <a:p>
          <a:endParaRPr lang="en-PH" sz="1600" b="1">
            <a:solidFill>
              <a:schemeClr val="bg1"/>
            </a:solidFill>
          </a:endParaRPr>
        </a:p>
        <a:p>
          <a:r>
            <a:rPr lang="en-PH" sz="1600" b="0" i="1">
              <a:solidFill>
                <a:schemeClr val="bg1"/>
              </a:solidFill>
            </a:rPr>
            <a:t>“What should I do next?”</a:t>
          </a:r>
        </a:p>
      </dgm:t>
    </dgm:pt>
    <dgm:pt modelId="{F2B31D01-4507-4133-8CA9-403361025704}" type="parTrans" cxnId="{0CAEA455-DF1A-41A6-92F9-76128E2C26FA}">
      <dgm:prSet/>
      <dgm:spPr/>
      <dgm:t>
        <a:bodyPr/>
        <a:lstStyle/>
        <a:p>
          <a:endParaRPr lang="en-PH">
            <a:solidFill>
              <a:srgbClr val="113D5B"/>
            </a:solidFill>
          </a:endParaRPr>
        </a:p>
      </dgm:t>
    </dgm:pt>
    <dgm:pt modelId="{A314C2C2-DAF1-41F2-8295-CB73FA9886E1}" type="sibTrans" cxnId="{0CAEA455-DF1A-41A6-92F9-76128E2C26FA}">
      <dgm:prSet phldrT="4" phldr="0"/>
      <dgm:spPr>
        <a:solidFill>
          <a:srgbClr val="00B0F0"/>
        </a:solidFill>
      </dgm:spPr>
      <dgm:t>
        <a:bodyPr/>
        <a:lstStyle/>
        <a:p>
          <a:r>
            <a:rPr lang="en-PH">
              <a:solidFill>
                <a:srgbClr val="113D5B"/>
              </a:solidFill>
            </a:rPr>
            <a:t>4</a:t>
          </a:r>
        </a:p>
      </dgm:t>
    </dgm:pt>
    <dgm:pt modelId="{5D16DD1F-903C-4BFC-8886-E73852B475C3}">
      <dgm:prSet phldrT="[Text]" phldr="0" custT="1"/>
      <dgm:spPr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n-AU" sz="1600" b="1">
              <a:solidFill>
                <a:schemeClr val="bg1"/>
              </a:solidFill>
            </a:rPr>
            <a:t>Implementation</a:t>
          </a:r>
        </a:p>
        <a:p>
          <a:endParaRPr lang="en-PH" sz="1600" b="0" i="1">
            <a:solidFill>
              <a:schemeClr val="bg1"/>
            </a:solidFill>
          </a:endParaRPr>
        </a:p>
        <a:p>
          <a:r>
            <a:rPr lang="en-PH" sz="1600" b="0" i="1">
              <a:solidFill>
                <a:schemeClr val="bg1"/>
              </a:solidFill>
            </a:rPr>
            <a:t>“Help me execute.”</a:t>
          </a:r>
        </a:p>
      </dgm:t>
    </dgm:pt>
    <dgm:pt modelId="{CCF5E7FE-FBD1-4E40-8F66-9159971F11B1}" type="parTrans" cxnId="{C5F67D82-95CA-4BEF-B89C-FA9F34FCDB05}">
      <dgm:prSet/>
      <dgm:spPr/>
      <dgm:t>
        <a:bodyPr/>
        <a:lstStyle/>
        <a:p>
          <a:endParaRPr lang="en-PH">
            <a:solidFill>
              <a:srgbClr val="113D5B"/>
            </a:solidFill>
          </a:endParaRPr>
        </a:p>
      </dgm:t>
    </dgm:pt>
    <dgm:pt modelId="{18F8B3C6-79CD-4303-8103-8E07A3B0E8C6}" type="sibTrans" cxnId="{C5F67D82-95CA-4BEF-B89C-FA9F34FCDB05}">
      <dgm:prSet phldrT="5" phldr="0"/>
      <dgm:spPr>
        <a:solidFill>
          <a:srgbClr val="00B0F0"/>
        </a:solidFill>
      </dgm:spPr>
      <dgm:t>
        <a:bodyPr/>
        <a:lstStyle/>
        <a:p>
          <a:r>
            <a:rPr lang="en-PH">
              <a:solidFill>
                <a:srgbClr val="113D5B"/>
              </a:solidFill>
            </a:rPr>
            <a:t>5</a:t>
          </a:r>
        </a:p>
      </dgm:t>
    </dgm:pt>
    <dgm:pt modelId="{895903D4-B1C1-4CE0-B1B3-D9DF5A381D65}" type="pres">
      <dgm:prSet presAssocID="{20353AE3-DC34-4C3D-82FC-BED42153704C}" presName="linearFlow" presStyleCnt="0">
        <dgm:presLayoutVars>
          <dgm:dir/>
          <dgm:animLvl val="lvl"/>
          <dgm:resizeHandles val="exact"/>
        </dgm:presLayoutVars>
      </dgm:prSet>
      <dgm:spPr/>
    </dgm:pt>
    <dgm:pt modelId="{2B9D5662-31C3-4D3C-AEBD-82A7B1C0EE1A}" type="pres">
      <dgm:prSet presAssocID="{27059FF5-8736-4B0D-863B-B7E1239858B1}" presName="compositeNode" presStyleCnt="0"/>
      <dgm:spPr/>
    </dgm:pt>
    <dgm:pt modelId="{4437012F-356A-4A6D-8F33-E0A2B3199AB9}" type="pres">
      <dgm:prSet presAssocID="{27059FF5-8736-4B0D-863B-B7E1239858B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956B76C-C91A-4335-8B7E-F541C0F42F80}" type="pres">
      <dgm:prSet presAssocID="{27059FF5-8736-4B0D-863B-B7E1239858B1}" presName="parSh" presStyleCnt="0"/>
      <dgm:spPr/>
    </dgm:pt>
    <dgm:pt modelId="{31CDF079-BEF4-41CB-B2C9-68307E6E4118}" type="pres">
      <dgm:prSet presAssocID="{27059FF5-8736-4B0D-863B-B7E1239858B1}" presName="lineNode" presStyleLbl="alignNode1" presStyleIdx="0" presStyleCnt="15"/>
      <dgm:spPr>
        <a:ln>
          <a:solidFill>
            <a:srgbClr val="00B0F0"/>
          </a:solidFill>
        </a:ln>
      </dgm:spPr>
    </dgm:pt>
    <dgm:pt modelId="{AFC80069-9F9E-46EB-B244-7639A4E5DC73}" type="pres">
      <dgm:prSet presAssocID="{27059FF5-8736-4B0D-863B-B7E1239858B1}" presName="lineArrowNode" presStyleLbl="alignNode1" presStyleIdx="1" presStyleCnt="15"/>
      <dgm:spPr/>
    </dgm:pt>
    <dgm:pt modelId="{15972BF7-1B6C-4636-8484-6D2F8A587FAA}" type="pres">
      <dgm:prSet presAssocID="{C4128586-5FAF-4DA5-8CBE-A56955399184}" presName="sibTransNodeCircle" presStyleLbl="alignNode1" presStyleIdx="2" presStyleCnt="15">
        <dgm:presLayoutVars>
          <dgm:chMax val="0"/>
          <dgm:bulletEnabled/>
        </dgm:presLayoutVars>
      </dgm:prSet>
      <dgm:spPr/>
    </dgm:pt>
    <dgm:pt modelId="{64C413AE-F634-40C3-AA5E-9DB574CE0BF5}" type="pres">
      <dgm:prSet presAssocID="{C4128586-5FAF-4DA5-8CBE-A56955399184}" presName="spacerBetweenCircleAndCallout" presStyleCnt="0">
        <dgm:presLayoutVars/>
      </dgm:prSet>
      <dgm:spPr/>
    </dgm:pt>
    <dgm:pt modelId="{4EE5D3D8-2DEB-44E5-BB5D-6A5C509DF2E2}" type="pres">
      <dgm:prSet presAssocID="{C4128586-5FAF-4DA5-8CBE-A56955399184}" presName="verticalConnector" presStyleLbl="alignAccFollowNode1" presStyleIdx="0" presStyleCnt="5"/>
      <dgm:spPr/>
    </dgm:pt>
    <dgm:pt modelId="{85969E0B-BB27-4966-A5F7-D5F282F7D1E4}" type="pres">
      <dgm:prSet presAssocID="{27059FF5-8736-4B0D-863B-B7E1239858B1}" presName="nodeText" presStyleLbl="fgAcc1" presStyleIdx="0" presStyleCnt="5">
        <dgm:presLayoutVars>
          <dgm:bulletEnabled val="1"/>
        </dgm:presLayoutVars>
      </dgm:prSet>
      <dgm:spPr/>
    </dgm:pt>
    <dgm:pt modelId="{19EB66C8-9848-48AD-99A9-7285D81A6404}" type="pres">
      <dgm:prSet presAssocID="{C4128586-5FAF-4DA5-8CBE-A56955399184}" presName="sibTransComposite" presStyleCnt="0"/>
      <dgm:spPr/>
    </dgm:pt>
    <dgm:pt modelId="{10D5C58E-0871-44B1-87A0-F829AF74B04C}" type="pres">
      <dgm:prSet presAssocID="{E80D6FE8-5F36-4AD6-B6D9-C57C325236EB}" presName="compositeNode" presStyleCnt="0"/>
      <dgm:spPr/>
    </dgm:pt>
    <dgm:pt modelId="{4B0B6658-FB52-4060-9BC0-BCC31E6D0DD1}" type="pres">
      <dgm:prSet presAssocID="{E80D6FE8-5F36-4AD6-B6D9-C57C325236E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F156DB-C6C2-41A8-A8DE-48B7B9955A4C}" type="pres">
      <dgm:prSet presAssocID="{E80D6FE8-5F36-4AD6-B6D9-C57C325236EB}" presName="parSh" presStyleCnt="0"/>
      <dgm:spPr/>
    </dgm:pt>
    <dgm:pt modelId="{223B0527-2E6B-4ADD-9F04-07E36510C4D3}" type="pres">
      <dgm:prSet presAssocID="{E80D6FE8-5F36-4AD6-B6D9-C57C325236EB}" presName="lineNode" presStyleLbl="alignNode1" presStyleIdx="3" presStyleCnt="15"/>
      <dgm:spPr>
        <a:ln>
          <a:solidFill>
            <a:srgbClr val="00B0F0"/>
          </a:solidFill>
        </a:ln>
      </dgm:spPr>
    </dgm:pt>
    <dgm:pt modelId="{E897887B-A3D0-4DA3-8F87-385A86F2E45C}" type="pres">
      <dgm:prSet presAssocID="{E80D6FE8-5F36-4AD6-B6D9-C57C325236EB}" presName="lineArrowNode" presStyleLbl="alignNode1" presStyleIdx="4" presStyleCnt="15"/>
      <dgm:spPr/>
    </dgm:pt>
    <dgm:pt modelId="{4A5854CA-BC9A-47EE-B753-CFDEE8C64FB5}" type="pres">
      <dgm:prSet presAssocID="{892B0B60-0794-43B1-B833-7C47251D7C8C}" presName="sibTransNodeCircle" presStyleLbl="alignNode1" presStyleIdx="5" presStyleCnt="15">
        <dgm:presLayoutVars>
          <dgm:chMax val="0"/>
          <dgm:bulletEnabled/>
        </dgm:presLayoutVars>
      </dgm:prSet>
      <dgm:spPr/>
    </dgm:pt>
    <dgm:pt modelId="{A88E5BCC-734E-49B6-95CF-0D56F18F841F}" type="pres">
      <dgm:prSet presAssocID="{892B0B60-0794-43B1-B833-7C47251D7C8C}" presName="spacerBetweenCircleAndCallout" presStyleCnt="0">
        <dgm:presLayoutVars/>
      </dgm:prSet>
      <dgm:spPr/>
    </dgm:pt>
    <dgm:pt modelId="{E1CF1AB0-86F2-406D-8D96-28C363B35AFA}" type="pres">
      <dgm:prSet presAssocID="{892B0B60-0794-43B1-B833-7C47251D7C8C}" presName="verticalConnector" presStyleLbl="alignAccFollowNode1" presStyleIdx="1" presStyleCnt="5"/>
      <dgm:spPr/>
    </dgm:pt>
    <dgm:pt modelId="{F92E4A5A-EF60-4243-876A-88CA5F423821}" type="pres">
      <dgm:prSet presAssocID="{E80D6FE8-5F36-4AD6-B6D9-C57C325236EB}" presName="nodeText" presStyleLbl="fgAcc1" presStyleIdx="1" presStyleCnt="5">
        <dgm:presLayoutVars>
          <dgm:bulletEnabled val="1"/>
        </dgm:presLayoutVars>
      </dgm:prSet>
      <dgm:spPr/>
    </dgm:pt>
    <dgm:pt modelId="{3A488888-AC6D-4145-87D9-68FDFF703518}" type="pres">
      <dgm:prSet presAssocID="{892B0B60-0794-43B1-B833-7C47251D7C8C}" presName="sibTransComposite" presStyleCnt="0"/>
      <dgm:spPr/>
    </dgm:pt>
    <dgm:pt modelId="{B386E05F-4545-410B-B450-123B438507B9}" type="pres">
      <dgm:prSet presAssocID="{BEDFB825-4A03-4B7A-9188-52A6FA57B5CB}" presName="compositeNode" presStyleCnt="0"/>
      <dgm:spPr/>
    </dgm:pt>
    <dgm:pt modelId="{747D8DF2-16CE-4A8C-86D4-67A9363D645C}" type="pres">
      <dgm:prSet presAssocID="{BEDFB825-4A03-4B7A-9188-52A6FA57B5C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2C4AEDC-131F-4DA4-8828-A340105552BB}" type="pres">
      <dgm:prSet presAssocID="{BEDFB825-4A03-4B7A-9188-52A6FA57B5CB}" presName="parSh" presStyleCnt="0"/>
      <dgm:spPr/>
    </dgm:pt>
    <dgm:pt modelId="{3BE3A869-1C89-4712-A4DB-493E26D79D2C}" type="pres">
      <dgm:prSet presAssocID="{BEDFB825-4A03-4B7A-9188-52A6FA57B5CB}" presName="lineNode" presStyleLbl="alignNode1" presStyleIdx="6" presStyleCnt="15"/>
      <dgm:spPr>
        <a:ln>
          <a:solidFill>
            <a:srgbClr val="00B0F0"/>
          </a:solidFill>
        </a:ln>
      </dgm:spPr>
    </dgm:pt>
    <dgm:pt modelId="{6E0B2B0E-DDA6-4398-9694-DD50E690FF58}" type="pres">
      <dgm:prSet presAssocID="{BEDFB825-4A03-4B7A-9188-52A6FA57B5CB}" presName="lineArrowNode" presStyleLbl="alignNode1" presStyleIdx="7" presStyleCnt="15"/>
      <dgm:spPr/>
    </dgm:pt>
    <dgm:pt modelId="{277763FF-2A95-4859-8E7D-6C13C4744CD1}" type="pres">
      <dgm:prSet presAssocID="{3A6E2ED0-DA06-4793-A2CF-0D4D5AA05D58}" presName="sibTransNodeCircle" presStyleLbl="alignNode1" presStyleIdx="8" presStyleCnt="15">
        <dgm:presLayoutVars>
          <dgm:chMax val="0"/>
          <dgm:bulletEnabled/>
        </dgm:presLayoutVars>
      </dgm:prSet>
      <dgm:spPr/>
    </dgm:pt>
    <dgm:pt modelId="{CB8F8E8B-A0E3-496F-9319-1A77FF6BC7B8}" type="pres">
      <dgm:prSet presAssocID="{3A6E2ED0-DA06-4793-A2CF-0D4D5AA05D58}" presName="spacerBetweenCircleAndCallout" presStyleCnt="0">
        <dgm:presLayoutVars/>
      </dgm:prSet>
      <dgm:spPr/>
    </dgm:pt>
    <dgm:pt modelId="{95C690C0-D5B8-4504-8A87-458681F48781}" type="pres">
      <dgm:prSet presAssocID="{3A6E2ED0-DA06-4793-A2CF-0D4D5AA05D58}" presName="verticalConnector" presStyleLbl="alignAccFollowNode1" presStyleIdx="2" presStyleCnt="5"/>
      <dgm:spPr/>
    </dgm:pt>
    <dgm:pt modelId="{678CBF23-C2D5-401C-8E65-F77C62503DB9}" type="pres">
      <dgm:prSet presAssocID="{BEDFB825-4A03-4B7A-9188-52A6FA57B5CB}" presName="nodeText" presStyleLbl="fgAcc1" presStyleIdx="2" presStyleCnt="5">
        <dgm:presLayoutVars>
          <dgm:bulletEnabled val="1"/>
        </dgm:presLayoutVars>
      </dgm:prSet>
      <dgm:spPr/>
    </dgm:pt>
    <dgm:pt modelId="{1945A2E8-2657-4F22-91D1-EEE46CC03847}" type="pres">
      <dgm:prSet presAssocID="{3A6E2ED0-DA06-4793-A2CF-0D4D5AA05D58}" presName="sibTransComposite" presStyleCnt="0"/>
      <dgm:spPr/>
    </dgm:pt>
    <dgm:pt modelId="{D1CB4D81-05B0-49B3-A342-329CB5C3FCC4}" type="pres">
      <dgm:prSet presAssocID="{F0AA896E-F028-4494-A2E7-11BC1449F496}" presName="compositeNode" presStyleCnt="0"/>
      <dgm:spPr/>
    </dgm:pt>
    <dgm:pt modelId="{2FA1C832-98BB-48E6-BAE5-F2F28AC6097B}" type="pres">
      <dgm:prSet presAssocID="{F0AA896E-F028-4494-A2E7-11BC1449F49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44BB254-1500-4885-9743-79CEE80AB2A5}" type="pres">
      <dgm:prSet presAssocID="{F0AA896E-F028-4494-A2E7-11BC1449F496}" presName="parSh" presStyleCnt="0"/>
      <dgm:spPr/>
    </dgm:pt>
    <dgm:pt modelId="{FB70F91A-690E-49BD-969C-3D85455B46EA}" type="pres">
      <dgm:prSet presAssocID="{F0AA896E-F028-4494-A2E7-11BC1449F496}" presName="lineNode" presStyleLbl="alignNode1" presStyleIdx="9" presStyleCnt="15"/>
      <dgm:spPr>
        <a:ln>
          <a:solidFill>
            <a:srgbClr val="00B0F0"/>
          </a:solidFill>
        </a:ln>
      </dgm:spPr>
    </dgm:pt>
    <dgm:pt modelId="{9D907BA6-3C76-41FE-AE4E-5E5084E9B386}" type="pres">
      <dgm:prSet presAssocID="{F0AA896E-F028-4494-A2E7-11BC1449F496}" presName="lineArrowNode" presStyleLbl="alignNode1" presStyleIdx="10" presStyleCnt="15"/>
      <dgm:spPr/>
    </dgm:pt>
    <dgm:pt modelId="{BC0AA745-0478-41E9-91CF-56094F27C186}" type="pres">
      <dgm:prSet presAssocID="{A314C2C2-DAF1-41F2-8295-CB73FA9886E1}" presName="sibTransNodeCircle" presStyleLbl="alignNode1" presStyleIdx="11" presStyleCnt="15">
        <dgm:presLayoutVars>
          <dgm:chMax val="0"/>
          <dgm:bulletEnabled/>
        </dgm:presLayoutVars>
      </dgm:prSet>
      <dgm:spPr/>
    </dgm:pt>
    <dgm:pt modelId="{1C360B97-6CA1-4FDF-AA81-82584641A631}" type="pres">
      <dgm:prSet presAssocID="{A314C2C2-DAF1-41F2-8295-CB73FA9886E1}" presName="spacerBetweenCircleAndCallout" presStyleCnt="0">
        <dgm:presLayoutVars/>
      </dgm:prSet>
      <dgm:spPr/>
    </dgm:pt>
    <dgm:pt modelId="{A590685A-335A-451B-A6F1-A09D52A74BE9}" type="pres">
      <dgm:prSet presAssocID="{A314C2C2-DAF1-41F2-8295-CB73FA9886E1}" presName="verticalConnector" presStyleLbl="alignAccFollowNode1" presStyleIdx="3" presStyleCnt="5"/>
      <dgm:spPr/>
    </dgm:pt>
    <dgm:pt modelId="{0CF2DA3A-7318-4F42-B7CA-567575082B6D}" type="pres">
      <dgm:prSet presAssocID="{F0AA896E-F028-4494-A2E7-11BC1449F496}" presName="nodeText" presStyleLbl="fgAcc1" presStyleIdx="3" presStyleCnt="5">
        <dgm:presLayoutVars>
          <dgm:bulletEnabled val="1"/>
        </dgm:presLayoutVars>
      </dgm:prSet>
      <dgm:spPr/>
    </dgm:pt>
    <dgm:pt modelId="{9C1361D7-7709-40B0-8E7A-A0B85009FE63}" type="pres">
      <dgm:prSet presAssocID="{A314C2C2-DAF1-41F2-8295-CB73FA9886E1}" presName="sibTransComposite" presStyleCnt="0"/>
      <dgm:spPr/>
    </dgm:pt>
    <dgm:pt modelId="{63DAE59E-CF60-45C1-8A69-FB57389419CC}" type="pres">
      <dgm:prSet presAssocID="{5D16DD1F-903C-4BFC-8886-E73852B475C3}" presName="compositeNode" presStyleCnt="0"/>
      <dgm:spPr/>
    </dgm:pt>
    <dgm:pt modelId="{E1E76073-7BAC-47E9-BD34-7C22B20EF19D}" type="pres">
      <dgm:prSet presAssocID="{5D16DD1F-903C-4BFC-8886-E73852B475C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73FD04B-FC05-403F-ABCE-E5B8C797346C}" type="pres">
      <dgm:prSet presAssocID="{5D16DD1F-903C-4BFC-8886-E73852B475C3}" presName="parSh" presStyleCnt="0"/>
      <dgm:spPr/>
    </dgm:pt>
    <dgm:pt modelId="{696B3BE6-D5F0-4DDE-80AB-38E8621F1641}" type="pres">
      <dgm:prSet presAssocID="{5D16DD1F-903C-4BFC-8886-E73852B475C3}" presName="lineNode" presStyleLbl="alignNode1" presStyleIdx="12" presStyleCnt="15"/>
      <dgm:spPr>
        <a:ln>
          <a:solidFill>
            <a:srgbClr val="00B0F0"/>
          </a:solidFill>
        </a:ln>
      </dgm:spPr>
    </dgm:pt>
    <dgm:pt modelId="{FBF604C3-46DA-426C-8B0A-D08D46C67ED6}" type="pres">
      <dgm:prSet presAssocID="{5D16DD1F-903C-4BFC-8886-E73852B475C3}" presName="lineArrowNode" presStyleLbl="alignNode1" presStyleIdx="13" presStyleCnt="15"/>
      <dgm:spPr/>
    </dgm:pt>
    <dgm:pt modelId="{B6012066-18C9-470E-B564-CDB6DED48727}" type="pres">
      <dgm:prSet presAssocID="{18F8B3C6-79CD-4303-8103-8E07A3B0E8C6}" presName="sibTransNodeCircle" presStyleLbl="alignNode1" presStyleIdx="14" presStyleCnt="15">
        <dgm:presLayoutVars>
          <dgm:chMax val="0"/>
          <dgm:bulletEnabled/>
        </dgm:presLayoutVars>
      </dgm:prSet>
      <dgm:spPr/>
    </dgm:pt>
    <dgm:pt modelId="{303B8623-4D3E-4456-84A2-5DC54BB1D5B5}" type="pres">
      <dgm:prSet presAssocID="{18F8B3C6-79CD-4303-8103-8E07A3B0E8C6}" presName="spacerBetweenCircleAndCallout" presStyleCnt="0">
        <dgm:presLayoutVars/>
      </dgm:prSet>
      <dgm:spPr/>
    </dgm:pt>
    <dgm:pt modelId="{67EBE60B-D44A-4B66-9C85-7FDA7BEE1AA8}" type="pres">
      <dgm:prSet presAssocID="{18F8B3C6-79CD-4303-8103-8E07A3B0E8C6}" presName="verticalConnector" presStyleLbl="alignAccFollowNode1" presStyleIdx="4" presStyleCnt="5"/>
      <dgm:spPr/>
    </dgm:pt>
    <dgm:pt modelId="{309CA91A-605E-47EE-B0A4-4B0A851D39F8}" type="pres">
      <dgm:prSet presAssocID="{5D16DD1F-903C-4BFC-8886-E73852B475C3}" presName="nodeText" presStyleLbl="fgAcc1" presStyleIdx="4" presStyleCnt="5">
        <dgm:presLayoutVars>
          <dgm:bulletEnabled val="1"/>
        </dgm:presLayoutVars>
      </dgm:prSet>
      <dgm:spPr/>
    </dgm:pt>
  </dgm:ptLst>
  <dgm:cxnLst>
    <dgm:cxn modelId="{5A018A2B-A787-40E4-B27D-DC78C4C5CB46}" srcId="{20353AE3-DC34-4C3D-82FC-BED42153704C}" destId="{E80D6FE8-5F36-4AD6-B6D9-C57C325236EB}" srcOrd="1" destOrd="0" parTransId="{DBA1F63B-9A34-422A-89D3-219D0C3D0CB0}" sibTransId="{892B0B60-0794-43B1-B833-7C47251D7C8C}"/>
    <dgm:cxn modelId="{4598A82C-ECDB-4023-8834-BE045E4C3324}" srcId="{20353AE3-DC34-4C3D-82FC-BED42153704C}" destId="{BEDFB825-4A03-4B7A-9188-52A6FA57B5CB}" srcOrd="2" destOrd="0" parTransId="{59D83997-4B5C-4402-B557-E48AA0C9394C}" sibTransId="{3A6E2ED0-DA06-4793-A2CF-0D4D5AA05D58}"/>
    <dgm:cxn modelId="{36FF2B2E-68AF-4B3A-A27C-AA0AB062F0DE}" type="presOf" srcId="{F0AA896E-F028-4494-A2E7-11BC1449F496}" destId="{0CF2DA3A-7318-4F42-B7CA-567575082B6D}" srcOrd="1" destOrd="0" presId="urn:microsoft.com/office/officeart/2024/layout/NumberedLinearArrowProcess#1"/>
    <dgm:cxn modelId="{92646C3B-DF63-4737-AA21-66EC65008BDC}" type="presOf" srcId="{E80D6FE8-5F36-4AD6-B6D9-C57C325236EB}" destId="{F92E4A5A-EF60-4243-876A-88CA5F423821}" srcOrd="1" destOrd="0" presId="urn:microsoft.com/office/officeart/2024/layout/NumberedLinearArrowProcess#1"/>
    <dgm:cxn modelId="{22BD5B3F-AA40-41D5-AF05-FB73FFB59C4C}" type="presOf" srcId="{BEDFB825-4A03-4B7A-9188-52A6FA57B5CB}" destId="{678CBF23-C2D5-401C-8E65-F77C62503DB9}" srcOrd="1" destOrd="0" presId="urn:microsoft.com/office/officeart/2024/layout/NumberedLinearArrowProcess#1"/>
    <dgm:cxn modelId="{19164362-85EB-4FD1-BB3C-5238F117A6DA}" srcId="{20353AE3-DC34-4C3D-82FC-BED42153704C}" destId="{27059FF5-8736-4B0D-863B-B7E1239858B1}" srcOrd="0" destOrd="0" parTransId="{81846583-E336-4218-B8AB-B19EB3792542}" sibTransId="{C4128586-5FAF-4DA5-8CBE-A56955399184}"/>
    <dgm:cxn modelId="{3E71F162-2FEE-447C-8012-BB12E93F7B98}" type="presOf" srcId="{27059FF5-8736-4B0D-863B-B7E1239858B1}" destId="{AFC80069-9F9E-46EB-B244-7639A4E5DC73}" srcOrd="0" destOrd="0" presId="urn:microsoft.com/office/officeart/2024/layout/NumberedLinearArrowProcess#1"/>
    <dgm:cxn modelId="{4E61584F-861F-4A9D-A413-5CCDBFD93B44}" type="presOf" srcId="{F0AA896E-F028-4494-A2E7-11BC1449F496}" destId="{9D907BA6-3C76-41FE-AE4E-5E5084E9B386}" srcOrd="0" destOrd="0" presId="urn:microsoft.com/office/officeart/2024/layout/NumberedLinearArrowProcess#1"/>
    <dgm:cxn modelId="{249A8950-CB6D-480C-A535-3D9CF8E13C3B}" type="presOf" srcId="{5D16DD1F-903C-4BFC-8886-E73852B475C3}" destId="{FBF604C3-46DA-426C-8B0A-D08D46C67ED6}" srcOrd="0" destOrd="0" presId="urn:microsoft.com/office/officeart/2024/layout/NumberedLinearArrowProcess#1"/>
    <dgm:cxn modelId="{8CE84252-E1C9-41B8-9579-6E63A8943912}" type="presOf" srcId="{18F8B3C6-79CD-4303-8103-8E07A3B0E8C6}" destId="{B6012066-18C9-470E-B564-CDB6DED48727}" srcOrd="0" destOrd="0" presId="urn:microsoft.com/office/officeart/2024/layout/NumberedLinearArrowProcess#1"/>
    <dgm:cxn modelId="{0CAEA455-DF1A-41A6-92F9-76128E2C26FA}" srcId="{20353AE3-DC34-4C3D-82FC-BED42153704C}" destId="{F0AA896E-F028-4494-A2E7-11BC1449F496}" srcOrd="3" destOrd="0" parTransId="{F2B31D01-4507-4133-8CA9-403361025704}" sibTransId="{A314C2C2-DAF1-41F2-8295-CB73FA9886E1}"/>
    <dgm:cxn modelId="{FFD3C57A-6064-4D3B-8BD3-B190120987F9}" type="presOf" srcId="{BEDFB825-4A03-4B7A-9188-52A6FA57B5CB}" destId="{6E0B2B0E-DDA6-4398-9694-DD50E690FF58}" srcOrd="0" destOrd="0" presId="urn:microsoft.com/office/officeart/2024/layout/NumberedLinearArrowProcess#1"/>
    <dgm:cxn modelId="{C817177B-9491-4CC3-ABAC-19C00DC8BB61}" type="presOf" srcId="{A314C2C2-DAF1-41F2-8295-CB73FA9886E1}" destId="{BC0AA745-0478-41E9-91CF-56094F27C186}" srcOrd="0" destOrd="0" presId="urn:microsoft.com/office/officeart/2024/layout/NumberedLinearArrowProcess#1"/>
    <dgm:cxn modelId="{A083967B-FF35-4A1D-88E9-B173CF60B0D4}" type="presOf" srcId="{3A6E2ED0-DA06-4793-A2CF-0D4D5AA05D58}" destId="{277763FF-2A95-4859-8E7D-6C13C4744CD1}" srcOrd="0" destOrd="0" presId="urn:microsoft.com/office/officeart/2024/layout/NumberedLinearArrowProcess#1"/>
    <dgm:cxn modelId="{04A18E7E-96E7-4D0D-86FC-D19BC6A253C0}" type="presOf" srcId="{C4128586-5FAF-4DA5-8CBE-A56955399184}" destId="{15972BF7-1B6C-4636-8484-6D2F8A587FAA}" srcOrd="0" destOrd="0" presId="urn:microsoft.com/office/officeart/2024/layout/NumberedLinearArrowProcess#1"/>
    <dgm:cxn modelId="{C5F67D82-95CA-4BEF-B89C-FA9F34FCDB05}" srcId="{20353AE3-DC34-4C3D-82FC-BED42153704C}" destId="{5D16DD1F-903C-4BFC-8886-E73852B475C3}" srcOrd="4" destOrd="0" parTransId="{CCF5E7FE-FBD1-4E40-8F66-9159971F11B1}" sibTransId="{18F8B3C6-79CD-4303-8103-8E07A3B0E8C6}"/>
    <dgm:cxn modelId="{FFC9A585-4CFF-4CF5-9754-CA6B01D833F8}" type="presOf" srcId="{27059FF5-8736-4B0D-863B-B7E1239858B1}" destId="{85969E0B-BB27-4966-A5F7-D5F282F7D1E4}" srcOrd="1" destOrd="0" presId="urn:microsoft.com/office/officeart/2024/layout/NumberedLinearArrowProcess#1"/>
    <dgm:cxn modelId="{95B7DAAD-391E-409A-ADDA-C9E2A069F2D4}" type="presOf" srcId="{20353AE3-DC34-4C3D-82FC-BED42153704C}" destId="{895903D4-B1C1-4CE0-B1B3-D9DF5A381D65}" srcOrd="0" destOrd="0" presId="urn:microsoft.com/office/officeart/2024/layout/NumberedLinearArrowProcess#1"/>
    <dgm:cxn modelId="{E8FD3FBA-57E4-4F7A-90BE-D096218A386F}" type="presOf" srcId="{892B0B60-0794-43B1-B833-7C47251D7C8C}" destId="{4A5854CA-BC9A-47EE-B753-CFDEE8C64FB5}" srcOrd="0" destOrd="0" presId="urn:microsoft.com/office/officeart/2024/layout/NumberedLinearArrowProcess#1"/>
    <dgm:cxn modelId="{E46BC6D6-71D5-4A94-B9D2-0ECE5BD3D19F}" type="presOf" srcId="{E80D6FE8-5F36-4AD6-B6D9-C57C325236EB}" destId="{E897887B-A3D0-4DA3-8F87-385A86F2E45C}" srcOrd="0" destOrd="0" presId="urn:microsoft.com/office/officeart/2024/layout/NumberedLinearArrowProcess#1"/>
    <dgm:cxn modelId="{BAA0E2FA-1A7A-4B5E-AABF-ABEB5F08287F}" type="presOf" srcId="{5D16DD1F-903C-4BFC-8886-E73852B475C3}" destId="{309CA91A-605E-47EE-B0A4-4B0A851D39F8}" srcOrd="1" destOrd="0" presId="urn:microsoft.com/office/officeart/2024/layout/NumberedLinearArrowProcess#1"/>
    <dgm:cxn modelId="{E903E99D-7969-47F9-A97F-239CC7759DD5}" type="presParOf" srcId="{895903D4-B1C1-4CE0-B1B3-D9DF5A381D65}" destId="{2B9D5662-31C3-4D3C-AEBD-82A7B1C0EE1A}" srcOrd="0" destOrd="0" presId="urn:microsoft.com/office/officeart/2024/layout/NumberedLinearArrowProcess#1"/>
    <dgm:cxn modelId="{82A78627-1619-4E71-B485-45882EB7F685}" type="presParOf" srcId="{2B9D5662-31C3-4D3C-AEBD-82A7B1C0EE1A}" destId="{4437012F-356A-4A6D-8F33-E0A2B3199AB9}" srcOrd="0" destOrd="0" presId="urn:microsoft.com/office/officeart/2024/layout/NumberedLinearArrowProcess#1"/>
    <dgm:cxn modelId="{C90BD35E-E17D-42FB-BF09-AB9761CC41B0}" type="presParOf" srcId="{2B9D5662-31C3-4D3C-AEBD-82A7B1C0EE1A}" destId="{1956B76C-C91A-4335-8B7E-F541C0F42F80}" srcOrd="1" destOrd="0" presId="urn:microsoft.com/office/officeart/2024/layout/NumberedLinearArrowProcess#1"/>
    <dgm:cxn modelId="{6E2F539D-3688-4F53-AA2B-A84BB8D52B37}" type="presParOf" srcId="{1956B76C-C91A-4335-8B7E-F541C0F42F80}" destId="{31CDF079-BEF4-41CB-B2C9-68307E6E4118}" srcOrd="0" destOrd="0" presId="urn:microsoft.com/office/officeart/2024/layout/NumberedLinearArrowProcess#1"/>
    <dgm:cxn modelId="{A0B4353D-6844-4945-9859-3F470EB72D31}" type="presParOf" srcId="{1956B76C-C91A-4335-8B7E-F541C0F42F80}" destId="{AFC80069-9F9E-46EB-B244-7639A4E5DC73}" srcOrd="1" destOrd="0" presId="urn:microsoft.com/office/officeart/2024/layout/NumberedLinearArrowProcess#1"/>
    <dgm:cxn modelId="{EA45B448-F61D-4CC7-A285-58C2EC5F3BBC}" type="presParOf" srcId="{1956B76C-C91A-4335-8B7E-F541C0F42F80}" destId="{15972BF7-1B6C-4636-8484-6D2F8A587FAA}" srcOrd="2" destOrd="0" presId="urn:microsoft.com/office/officeart/2024/layout/NumberedLinearArrowProcess#1"/>
    <dgm:cxn modelId="{96430F45-FF7F-494F-B236-1E07884AA73D}" type="presParOf" srcId="{1956B76C-C91A-4335-8B7E-F541C0F42F80}" destId="{64C413AE-F634-40C3-AA5E-9DB574CE0BF5}" srcOrd="3" destOrd="0" presId="urn:microsoft.com/office/officeart/2024/layout/NumberedLinearArrowProcess#1"/>
    <dgm:cxn modelId="{A7BF3ADE-B309-41B2-8E6C-7EF90F04E0CE}" type="presParOf" srcId="{1956B76C-C91A-4335-8B7E-F541C0F42F80}" destId="{4EE5D3D8-2DEB-44E5-BB5D-6A5C509DF2E2}" srcOrd="4" destOrd="0" presId="urn:microsoft.com/office/officeart/2024/layout/NumberedLinearArrowProcess#1"/>
    <dgm:cxn modelId="{AD85485C-676C-4488-A010-CBF3AF060DD0}" type="presParOf" srcId="{2B9D5662-31C3-4D3C-AEBD-82A7B1C0EE1A}" destId="{85969E0B-BB27-4966-A5F7-D5F282F7D1E4}" srcOrd="2" destOrd="0" presId="urn:microsoft.com/office/officeart/2024/layout/NumberedLinearArrowProcess#1"/>
    <dgm:cxn modelId="{26F66BDE-609F-4387-A42A-BE0EE24C4D8B}" type="presParOf" srcId="{895903D4-B1C1-4CE0-B1B3-D9DF5A381D65}" destId="{19EB66C8-9848-48AD-99A9-7285D81A6404}" srcOrd="1" destOrd="0" presId="urn:microsoft.com/office/officeart/2024/layout/NumberedLinearArrowProcess#1"/>
    <dgm:cxn modelId="{1A162C05-7D30-457D-AFC0-C2B29FB3CA29}" type="presParOf" srcId="{895903D4-B1C1-4CE0-B1B3-D9DF5A381D65}" destId="{10D5C58E-0871-44B1-87A0-F829AF74B04C}" srcOrd="2" destOrd="0" presId="urn:microsoft.com/office/officeart/2024/layout/NumberedLinearArrowProcess#1"/>
    <dgm:cxn modelId="{39DF2CBD-F50A-478D-B4D0-550929B48DAB}" type="presParOf" srcId="{10D5C58E-0871-44B1-87A0-F829AF74B04C}" destId="{4B0B6658-FB52-4060-9BC0-BCC31E6D0DD1}" srcOrd="0" destOrd="0" presId="urn:microsoft.com/office/officeart/2024/layout/NumberedLinearArrowProcess#1"/>
    <dgm:cxn modelId="{301EFB64-DF93-41FE-912E-1A2F5780649B}" type="presParOf" srcId="{10D5C58E-0871-44B1-87A0-F829AF74B04C}" destId="{91F156DB-C6C2-41A8-A8DE-48B7B9955A4C}" srcOrd="1" destOrd="0" presId="urn:microsoft.com/office/officeart/2024/layout/NumberedLinearArrowProcess#1"/>
    <dgm:cxn modelId="{B130518A-3B17-4A92-BA97-20F0EDF991FD}" type="presParOf" srcId="{91F156DB-C6C2-41A8-A8DE-48B7B9955A4C}" destId="{223B0527-2E6B-4ADD-9F04-07E36510C4D3}" srcOrd="0" destOrd="0" presId="urn:microsoft.com/office/officeart/2024/layout/NumberedLinearArrowProcess#1"/>
    <dgm:cxn modelId="{40A7EB09-33D1-4336-941E-DE89F0458375}" type="presParOf" srcId="{91F156DB-C6C2-41A8-A8DE-48B7B9955A4C}" destId="{E897887B-A3D0-4DA3-8F87-385A86F2E45C}" srcOrd="1" destOrd="0" presId="urn:microsoft.com/office/officeart/2024/layout/NumberedLinearArrowProcess#1"/>
    <dgm:cxn modelId="{ADE1076A-BF43-4FA4-A44C-B5E2B30B245A}" type="presParOf" srcId="{91F156DB-C6C2-41A8-A8DE-48B7B9955A4C}" destId="{4A5854CA-BC9A-47EE-B753-CFDEE8C64FB5}" srcOrd="2" destOrd="0" presId="urn:microsoft.com/office/officeart/2024/layout/NumberedLinearArrowProcess#1"/>
    <dgm:cxn modelId="{761E2E70-A60D-46CD-8E4F-20342E033D24}" type="presParOf" srcId="{91F156DB-C6C2-41A8-A8DE-48B7B9955A4C}" destId="{A88E5BCC-734E-49B6-95CF-0D56F18F841F}" srcOrd="3" destOrd="0" presId="urn:microsoft.com/office/officeart/2024/layout/NumberedLinearArrowProcess#1"/>
    <dgm:cxn modelId="{209BC4BF-B75C-4D55-A86A-3B18F6742F10}" type="presParOf" srcId="{91F156DB-C6C2-41A8-A8DE-48B7B9955A4C}" destId="{E1CF1AB0-86F2-406D-8D96-28C363B35AFA}" srcOrd="4" destOrd="0" presId="urn:microsoft.com/office/officeart/2024/layout/NumberedLinearArrowProcess#1"/>
    <dgm:cxn modelId="{A90300EB-0964-495A-AC7A-01B4A8B3DCE0}" type="presParOf" srcId="{10D5C58E-0871-44B1-87A0-F829AF74B04C}" destId="{F92E4A5A-EF60-4243-876A-88CA5F423821}" srcOrd="2" destOrd="0" presId="urn:microsoft.com/office/officeart/2024/layout/NumberedLinearArrowProcess#1"/>
    <dgm:cxn modelId="{3E9CD2C0-8680-44B2-BC10-A0D180666464}" type="presParOf" srcId="{895903D4-B1C1-4CE0-B1B3-D9DF5A381D65}" destId="{3A488888-AC6D-4145-87D9-68FDFF703518}" srcOrd="3" destOrd="0" presId="urn:microsoft.com/office/officeart/2024/layout/NumberedLinearArrowProcess#1"/>
    <dgm:cxn modelId="{2589733E-7EBF-4684-8502-AE14C364FD87}" type="presParOf" srcId="{895903D4-B1C1-4CE0-B1B3-D9DF5A381D65}" destId="{B386E05F-4545-410B-B450-123B438507B9}" srcOrd="4" destOrd="0" presId="urn:microsoft.com/office/officeart/2024/layout/NumberedLinearArrowProcess#1"/>
    <dgm:cxn modelId="{CA50B033-A541-413F-BDE5-63CAE74BFCEF}" type="presParOf" srcId="{B386E05F-4545-410B-B450-123B438507B9}" destId="{747D8DF2-16CE-4A8C-86D4-67A9363D645C}" srcOrd="0" destOrd="0" presId="urn:microsoft.com/office/officeart/2024/layout/NumberedLinearArrowProcess#1"/>
    <dgm:cxn modelId="{5D164997-190D-484A-A795-2E553F483A5E}" type="presParOf" srcId="{B386E05F-4545-410B-B450-123B438507B9}" destId="{42C4AEDC-131F-4DA4-8828-A340105552BB}" srcOrd="1" destOrd="0" presId="urn:microsoft.com/office/officeart/2024/layout/NumberedLinearArrowProcess#1"/>
    <dgm:cxn modelId="{C69568BD-DF92-422A-AD36-F4EF79BEB8A6}" type="presParOf" srcId="{42C4AEDC-131F-4DA4-8828-A340105552BB}" destId="{3BE3A869-1C89-4712-A4DB-493E26D79D2C}" srcOrd="0" destOrd="0" presId="urn:microsoft.com/office/officeart/2024/layout/NumberedLinearArrowProcess#1"/>
    <dgm:cxn modelId="{6C089AB7-E131-4EF7-BAEB-E67077538C6E}" type="presParOf" srcId="{42C4AEDC-131F-4DA4-8828-A340105552BB}" destId="{6E0B2B0E-DDA6-4398-9694-DD50E690FF58}" srcOrd="1" destOrd="0" presId="urn:microsoft.com/office/officeart/2024/layout/NumberedLinearArrowProcess#1"/>
    <dgm:cxn modelId="{C29F3093-2728-4016-AB63-8BF5BD3F8E74}" type="presParOf" srcId="{42C4AEDC-131F-4DA4-8828-A340105552BB}" destId="{277763FF-2A95-4859-8E7D-6C13C4744CD1}" srcOrd="2" destOrd="0" presId="urn:microsoft.com/office/officeart/2024/layout/NumberedLinearArrowProcess#1"/>
    <dgm:cxn modelId="{87745513-5D3B-42AE-A80E-B2C802F0B20E}" type="presParOf" srcId="{42C4AEDC-131F-4DA4-8828-A340105552BB}" destId="{CB8F8E8B-A0E3-496F-9319-1A77FF6BC7B8}" srcOrd="3" destOrd="0" presId="urn:microsoft.com/office/officeart/2024/layout/NumberedLinearArrowProcess#1"/>
    <dgm:cxn modelId="{08E58EDC-DB36-4644-AE66-F91ED0ACC786}" type="presParOf" srcId="{42C4AEDC-131F-4DA4-8828-A340105552BB}" destId="{95C690C0-D5B8-4504-8A87-458681F48781}" srcOrd="4" destOrd="0" presId="urn:microsoft.com/office/officeart/2024/layout/NumberedLinearArrowProcess#1"/>
    <dgm:cxn modelId="{0205C183-9BB4-40FB-BDCF-4446E9E0BF8D}" type="presParOf" srcId="{B386E05F-4545-410B-B450-123B438507B9}" destId="{678CBF23-C2D5-401C-8E65-F77C62503DB9}" srcOrd="2" destOrd="0" presId="urn:microsoft.com/office/officeart/2024/layout/NumberedLinearArrowProcess#1"/>
    <dgm:cxn modelId="{E917D991-537D-46BC-8D07-C16E3D1D1E5F}" type="presParOf" srcId="{895903D4-B1C1-4CE0-B1B3-D9DF5A381D65}" destId="{1945A2E8-2657-4F22-91D1-EEE46CC03847}" srcOrd="5" destOrd="0" presId="urn:microsoft.com/office/officeart/2024/layout/NumberedLinearArrowProcess#1"/>
    <dgm:cxn modelId="{3F22951F-CCC8-4795-89E3-B7066C3AF2D5}" type="presParOf" srcId="{895903D4-B1C1-4CE0-B1B3-D9DF5A381D65}" destId="{D1CB4D81-05B0-49B3-A342-329CB5C3FCC4}" srcOrd="6" destOrd="0" presId="urn:microsoft.com/office/officeart/2024/layout/NumberedLinearArrowProcess#1"/>
    <dgm:cxn modelId="{612F530E-DCF1-4C11-ADE4-F63FACF41958}" type="presParOf" srcId="{D1CB4D81-05B0-49B3-A342-329CB5C3FCC4}" destId="{2FA1C832-98BB-48E6-BAE5-F2F28AC6097B}" srcOrd="0" destOrd="0" presId="urn:microsoft.com/office/officeart/2024/layout/NumberedLinearArrowProcess#1"/>
    <dgm:cxn modelId="{E5A16224-0C5B-4731-828E-85DA833E086B}" type="presParOf" srcId="{D1CB4D81-05B0-49B3-A342-329CB5C3FCC4}" destId="{144BB254-1500-4885-9743-79CEE80AB2A5}" srcOrd="1" destOrd="0" presId="urn:microsoft.com/office/officeart/2024/layout/NumberedLinearArrowProcess#1"/>
    <dgm:cxn modelId="{69CD5270-35C1-4853-BE94-6D8243CDE2C1}" type="presParOf" srcId="{144BB254-1500-4885-9743-79CEE80AB2A5}" destId="{FB70F91A-690E-49BD-969C-3D85455B46EA}" srcOrd="0" destOrd="0" presId="urn:microsoft.com/office/officeart/2024/layout/NumberedLinearArrowProcess#1"/>
    <dgm:cxn modelId="{533E667F-D9A7-43A6-BF84-EDBA84A19AE9}" type="presParOf" srcId="{144BB254-1500-4885-9743-79CEE80AB2A5}" destId="{9D907BA6-3C76-41FE-AE4E-5E5084E9B386}" srcOrd="1" destOrd="0" presId="urn:microsoft.com/office/officeart/2024/layout/NumberedLinearArrowProcess#1"/>
    <dgm:cxn modelId="{83048A5A-1AD4-46CD-935B-5EE007C090A5}" type="presParOf" srcId="{144BB254-1500-4885-9743-79CEE80AB2A5}" destId="{BC0AA745-0478-41E9-91CF-56094F27C186}" srcOrd="2" destOrd="0" presId="urn:microsoft.com/office/officeart/2024/layout/NumberedLinearArrowProcess#1"/>
    <dgm:cxn modelId="{45A4E4DD-CC68-46D5-907F-537787E93667}" type="presParOf" srcId="{144BB254-1500-4885-9743-79CEE80AB2A5}" destId="{1C360B97-6CA1-4FDF-AA81-82584641A631}" srcOrd="3" destOrd="0" presId="urn:microsoft.com/office/officeart/2024/layout/NumberedLinearArrowProcess#1"/>
    <dgm:cxn modelId="{3A4A68CC-DD1E-4121-98AF-7A7CDF7EB755}" type="presParOf" srcId="{144BB254-1500-4885-9743-79CEE80AB2A5}" destId="{A590685A-335A-451B-A6F1-A09D52A74BE9}" srcOrd="4" destOrd="0" presId="urn:microsoft.com/office/officeart/2024/layout/NumberedLinearArrowProcess#1"/>
    <dgm:cxn modelId="{D48BE59C-4C9F-47B7-BBB2-E669930E0ECC}" type="presParOf" srcId="{D1CB4D81-05B0-49B3-A342-329CB5C3FCC4}" destId="{0CF2DA3A-7318-4F42-B7CA-567575082B6D}" srcOrd="2" destOrd="0" presId="urn:microsoft.com/office/officeart/2024/layout/NumberedLinearArrowProcess#1"/>
    <dgm:cxn modelId="{20985567-34DE-40FB-84AE-16FB2D9E6529}" type="presParOf" srcId="{895903D4-B1C1-4CE0-B1B3-D9DF5A381D65}" destId="{9C1361D7-7709-40B0-8E7A-A0B85009FE63}" srcOrd="7" destOrd="0" presId="urn:microsoft.com/office/officeart/2024/layout/NumberedLinearArrowProcess#1"/>
    <dgm:cxn modelId="{C0AA534B-B09F-4D9D-8F4D-1C3EA7FFA94F}" type="presParOf" srcId="{895903D4-B1C1-4CE0-B1B3-D9DF5A381D65}" destId="{63DAE59E-CF60-45C1-8A69-FB57389419CC}" srcOrd="8" destOrd="0" presId="urn:microsoft.com/office/officeart/2024/layout/NumberedLinearArrowProcess#1"/>
    <dgm:cxn modelId="{5A6212F0-D2C1-40A6-8F0E-F621C327B8DC}" type="presParOf" srcId="{63DAE59E-CF60-45C1-8A69-FB57389419CC}" destId="{E1E76073-7BAC-47E9-BD34-7C22B20EF19D}" srcOrd="0" destOrd="0" presId="urn:microsoft.com/office/officeart/2024/layout/NumberedLinearArrowProcess#1"/>
    <dgm:cxn modelId="{87B94BA3-37D9-4587-B88A-2F7E0A13AE32}" type="presParOf" srcId="{63DAE59E-CF60-45C1-8A69-FB57389419CC}" destId="{873FD04B-FC05-403F-ABCE-E5B8C797346C}" srcOrd="1" destOrd="0" presId="urn:microsoft.com/office/officeart/2024/layout/NumberedLinearArrowProcess#1"/>
    <dgm:cxn modelId="{4F26E1AE-235A-4589-964A-EAF607E1B955}" type="presParOf" srcId="{873FD04B-FC05-403F-ABCE-E5B8C797346C}" destId="{696B3BE6-D5F0-4DDE-80AB-38E8621F1641}" srcOrd="0" destOrd="0" presId="urn:microsoft.com/office/officeart/2024/layout/NumberedLinearArrowProcess#1"/>
    <dgm:cxn modelId="{87321A44-E690-4D58-A2FB-04F9ADACB344}" type="presParOf" srcId="{873FD04B-FC05-403F-ABCE-E5B8C797346C}" destId="{FBF604C3-46DA-426C-8B0A-D08D46C67ED6}" srcOrd="1" destOrd="0" presId="urn:microsoft.com/office/officeart/2024/layout/NumberedLinearArrowProcess#1"/>
    <dgm:cxn modelId="{4852FACA-596D-4507-96FE-256A2ACC7360}" type="presParOf" srcId="{873FD04B-FC05-403F-ABCE-E5B8C797346C}" destId="{B6012066-18C9-470E-B564-CDB6DED48727}" srcOrd="2" destOrd="0" presId="urn:microsoft.com/office/officeart/2024/layout/NumberedLinearArrowProcess#1"/>
    <dgm:cxn modelId="{5983B26F-2705-45F5-8BC1-B7048771D386}" type="presParOf" srcId="{873FD04B-FC05-403F-ABCE-E5B8C797346C}" destId="{303B8623-4D3E-4456-84A2-5DC54BB1D5B5}" srcOrd="3" destOrd="0" presId="urn:microsoft.com/office/officeart/2024/layout/NumberedLinearArrowProcess#1"/>
    <dgm:cxn modelId="{83F46E91-16D4-49D6-83BE-5BBB6084931B}" type="presParOf" srcId="{873FD04B-FC05-403F-ABCE-E5B8C797346C}" destId="{67EBE60B-D44A-4B66-9C85-7FDA7BEE1AA8}" srcOrd="4" destOrd="0" presId="urn:microsoft.com/office/officeart/2024/layout/NumberedLinearArrowProcess#1"/>
    <dgm:cxn modelId="{91A85BC9-9591-43A8-A79F-104697D21977}" type="presParOf" srcId="{63DAE59E-CF60-45C1-8A69-FB57389419CC}" destId="{309CA91A-605E-47EE-B0A4-4B0A851D39F8}" srcOrd="2" destOrd="0" presId="urn:microsoft.com/office/officeart/2024/layout/NumberedLinearArrowProcess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793C69-E7FF-4985-B88F-57FB7B1C642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01BFD57D-6F5B-4099-BFEA-7FF496ECFB71}">
      <dgm:prSet phldrT="[Text]" phldr="0" custT="1"/>
      <dgm:spPr>
        <a:solidFill>
          <a:srgbClr val="00B0F0"/>
        </a:solidFill>
      </dgm:spPr>
      <dgm:t>
        <a:bodyPr anchor="ctr"/>
        <a:lstStyle/>
        <a:p>
          <a:r>
            <a:rPr lang="en-AU" sz="1400" b="1"/>
            <a:t>Step 1</a:t>
          </a:r>
          <a:endParaRPr lang="en-PH" sz="1400"/>
        </a:p>
      </dgm:t>
    </dgm:pt>
    <dgm:pt modelId="{0EC9214D-2DD9-4AA0-96AF-9EF59D36DB23}" type="parTrans" cxnId="{F5B5A405-3037-4F3E-B96F-8D15FCAEC066}">
      <dgm:prSet/>
      <dgm:spPr/>
      <dgm:t>
        <a:bodyPr/>
        <a:lstStyle/>
        <a:p>
          <a:endParaRPr lang="en-PH" sz="1400"/>
        </a:p>
      </dgm:t>
    </dgm:pt>
    <dgm:pt modelId="{5D3FD157-7185-471F-995B-0467A98E67F9}" type="sibTrans" cxnId="{F5B5A405-3037-4F3E-B96F-8D15FCAEC066}">
      <dgm:prSet/>
      <dgm:spPr>
        <a:solidFill>
          <a:srgbClr val="00B0F0"/>
        </a:solidFill>
      </dgm:spPr>
      <dgm:t>
        <a:bodyPr/>
        <a:lstStyle/>
        <a:p>
          <a:endParaRPr lang="en-PH" sz="1400"/>
        </a:p>
      </dgm:t>
    </dgm:pt>
    <dgm:pt modelId="{A8D51487-8E9D-491A-9802-1E391A476716}">
      <dgm:prSet phldrT="[Text]" phldr="0" custT="1"/>
      <dgm:spPr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2</a:t>
          </a:r>
        </a:p>
      </dgm:t>
    </dgm:pt>
    <dgm:pt modelId="{BE0D20EB-75D3-4D21-8C62-FF3C70EA3216}" type="parTrans" cxnId="{6019DB70-9984-404F-B135-D069C1CA3DB5}">
      <dgm:prSet/>
      <dgm:spPr/>
      <dgm:t>
        <a:bodyPr/>
        <a:lstStyle/>
        <a:p>
          <a:endParaRPr lang="en-PH" sz="1400"/>
        </a:p>
      </dgm:t>
    </dgm:pt>
    <dgm:pt modelId="{86782EF2-FD2A-42AC-8712-F5DCD93A3290}" type="sibTrans" cxnId="{6019DB70-9984-404F-B135-D069C1CA3DB5}">
      <dgm:prSet/>
      <dgm:spPr>
        <a:solidFill>
          <a:srgbClr val="00B0F0"/>
        </a:solidFill>
      </dgm:spPr>
      <dgm:t>
        <a:bodyPr/>
        <a:lstStyle/>
        <a:p>
          <a:endParaRPr lang="en-PH" sz="1400"/>
        </a:p>
      </dgm:t>
    </dgm:pt>
    <dgm:pt modelId="{A3F087AD-F114-403C-A116-D323A5215E62}">
      <dgm:prSet phldrT="[Text]" phldr="0" custT="1"/>
      <dgm:spPr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3</a:t>
          </a:r>
          <a:endParaRPr lang="en-PH" sz="1400" b="1" kern="1200">
            <a:solidFill>
              <a:prstClr val="white"/>
            </a:solidFill>
            <a:latin typeface="Aptos"/>
            <a:ea typeface="+mn-ea"/>
            <a:cs typeface="+mn-cs"/>
          </a:endParaRPr>
        </a:p>
      </dgm:t>
    </dgm:pt>
    <dgm:pt modelId="{57802167-D4DA-4714-84B8-7DA2032BF8BB}" type="parTrans" cxnId="{3C4CB6A5-19BC-49FF-8C45-F4ADFA7B3EE9}">
      <dgm:prSet/>
      <dgm:spPr/>
      <dgm:t>
        <a:bodyPr/>
        <a:lstStyle/>
        <a:p>
          <a:endParaRPr lang="en-PH" sz="1400"/>
        </a:p>
      </dgm:t>
    </dgm:pt>
    <dgm:pt modelId="{5606366D-1DBC-45FB-B9F7-0A87DB977ACE}" type="sibTrans" cxnId="{3C4CB6A5-19BC-49FF-8C45-F4ADFA7B3EE9}">
      <dgm:prSet/>
      <dgm:spPr>
        <a:solidFill>
          <a:srgbClr val="00B0F0"/>
        </a:solidFill>
      </dgm:spPr>
      <dgm:t>
        <a:bodyPr/>
        <a:lstStyle/>
        <a:p>
          <a:endParaRPr lang="en-PH" sz="1400"/>
        </a:p>
      </dgm:t>
    </dgm:pt>
    <dgm:pt modelId="{F2F42781-8947-447A-969D-24660F52A078}">
      <dgm:prSet phldrT="[Text]" phldr="0" custT="1"/>
      <dgm:spPr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4</a:t>
          </a:r>
          <a:endParaRPr lang="en-PH" sz="1400" b="1" kern="1200">
            <a:solidFill>
              <a:prstClr val="white"/>
            </a:solidFill>
            <a:latin typeface="Aptos"/>
            <a:ea typeface="+mn-ea"/>
            <a:cs typeface="+mn-cs"/>
          </a:endParaRPr>
        </a:p>
      </dgm:t>
    </dgm:pt>
    <dgm:pt modelId="{CD141F55-1281-4CB9-947E-15BB1DBD2498}" type="parTrans" cxnId="{207D7C42-D194-44D8-94BD-8C1B6F02D47A}">
      <dgm:prSet/>
      <dgm:spPr/>
      <dgm:t>
        <a:bodyPr/>
        <a:lstStyle/>
        <a:p>
          <a:endParaRPr lang="en-PH" sz="1400"/>
        </a:p>
      </dgm:t>
    </dgm:pt>
    <dgm:pt modelId="{C19ACF2D-C398-4E8B-B771-B1EE984E59C3}" type="sibTrans" cxnId="{207D7C42-D194-44D8-94BD-8C1B6F02D47A}">
      <dgm:prSet/>
      <dgm:spPr>
        <a:solidFill>
          <a:srgbClr val="00B0F0"/>
        </a:solidFill>
      </dgm:spPr>
      <dgm:t>
        <a:bodyPr/>
        <a:lstStyle/>
        <a:p>
          <a:endParaRPr lang="en-PH" sz="1400"/>
        </a:p>
      </dgm:t>
    </dgm:pt>
    <dgm:pt modelId="{5C2E5E70-1303-4CF0-8C97-5EC454DF1619}">
      <dgm:prSet phldrT="[Text]" phldr="0" custT="1"/>
      <dgm:spPr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5</a:t>
          </a:r>
          <a:endParaRPr lang="en-PH" sz="1400" b="1" kern="1200">
            <a:solidFill>
              <a:prstClr val="white"/>
            </a:solidFill>
            <a:latin typeface="Aptos"/>
            <a:ea typeface="+mn-ea"/>
            <a:cs typeface="+mn-cs"/>
          </a:endParaRPr>
        </a:p>
      </dgm:t>
    </dgm:pt>
    <dgm:pt modelId="{79A19556-63F1-4C41-B03F-81CD6AD2E381}" type="parTrans" cxnId="{0C5E3753-0D7E-41F1-B390-695DA0A487D1}">
      <dgm:prSet/>
      <dgm:spPr/>
      <dgm:t>
        <a:bodyPr/>
        <a:lstStyle/>
        <a:p>
          <a:endParaRPr lang="en-PH" sz="1400"/>
        </a:p>
      </dgm:t>
    </dgm:pt>
    <dgm:pt modelId="{1486FCF9-8BD6-4295-A232-7F192A790F64}" type="sibTrans" cxnId="{0C5E3753-0D7E-41F1-B390-695DA0A487D1}">
      <dgm:prSet/>
      <dgm:spPr/>
      <dgm:t>
        <a:bodyPr/>
        <a:lstStyle/>
        <a:p>
          <a:endParaRPr lang="en-PH" sz="1400"/>
        </a:p>
      </dgm:t>
    </dgm:pt>
    <dgm:pt modelId="{3E6B660F-DAD4-41E3-9291-DC848DC8780D}">
      <dgm:prSet custT="1"/>
      <dgm:spPr>
        <a:solidFill>
          <a:schemeClr val="bg1"/>
        </a:solidFill>
        <a:ln>
          <a:solidFill>
            <a:srgbClr val="00B0F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AU" sz="1400">
              <a:solidFill>
                <a:srgbClr val="113D5B"/>
              </a:solidFill>
            </a:rPr>
            <a:t>Owner completes assessment.</a:t>
          </a:r>
          <a:endParaRPr lang="en-PH" sz="1400">
            <a:solidFill>
              <a:srgbClr val="113D5B"/>
            </a:solidFill>
          </a:endParaRPr>
        </a:p>
      </dgm:t>
    </dgm:pt>
    <dgm:pt modelId="{00D59026-EB20-4213-A161-FDB8603A90EE}" type="parTrans" cxnId="{8525C004-967E-40BE-B524-5DE068651768}">
      <dgm:prSet/>
      <dgm:spPr/>
      <dgm:t>
        <a:bodyPr/>
        <a:lstStyle/>
        <a:p>
          <a:endParaRPr lang="en-PH" sz="1400"/>
        </a:p>
      </dgm:t>
    </dgm:pt>
    <dgm:pt modelId="{FB095E71-65BB-451F-829E-2F1BBE03D23D}" type="sibTrans" cxnId="{8525C004-967E-40BE-B524-5DE068651768}">
      <dgm:prSet/>
      <dgm:spPr/>
      <dgm:t>
        <a:bodyPr/>
        <a:lstStyle/>
        <a:p>
          <a:endParaRPr lang="en-PH" sz="1400"/>
        </a:p>
      </dgm:t>
    </dgm:pt>
    <dgm:pt modelId="{91867AF7-6BE6-4C2F-9DA4-42EB2D383EA5}">
      <dgm:prSet custT="1"/>
      <dgm:spPr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3825" tIns="123825" rIns="123825" bIns="123825" numCol="1" spcCol="1270" anchor="t" anchorCtr="0"/>
        <a:lstStyle/>
        <a:p>
          <a:pPr>
            <a:buNone/>
          </a:pPr>
          <a:r>
            <a:rPr lang="en-AU" sz="1400" kern="1200">
              <a:solidFill>
                <a:srgbClr val="113D5B"/>
              </a:solidFill>
              <a:latin typeface="Aptos"/>
              <a:ea typeface="+mn-ea"/>
              <a:cs typeface="+mn-cs"/>
            </a:rPr>
            <a:t>Owner</a:t>
          </a:r>
          <a:r>
            <a:rPr lang="en-AU" sz="1400" kern="1200">
              <a:solidFill>
                <a:srgbClr val="113D5B"/>
              </a:solidFill>
            </a:rPr>
            <a:t> receives insights.</a:t>
          </a:r>
          <a:endParaRPr lang="en-PH" sz="1400" kern="1200">
            <a:solidFill>
              <a:srgbClr val="113D5B"/>
            </a:solidFill>
          </a:endParaRPr>
        </a:p>
      </dgm:t>
    </dgm:pt>
    <dgm:pt modelId="{42A4315B-AFF8-44D7-8E9A-D015392B8BA8}" type="parTrans" cxnId="{E09DFC3E-FEC3-4C59-A55B-482B43F36AC2}">
      <dgm:prSet/>
      <dgm:spPr/>
      <dgm:t>
        <a:bodyPr/>
        <a:lstStyle/>
        <a:p>
          <a:endParaRPr lang="en-PH" sz="1400"/>
        </a:p>
      </dgm:t>
    </dgm:pt>
    <dgm:pt modelId="{89E85DF3-394A-4F5F-ACC6-2CB4FDEB48E2}" type="sibTrans" cxnId="{E09DFC3E-FEC3-4C59-A55B-482B43F36AC2}">
      <dgm:prSet/>
      <dgm:spPr/>
      <dgm:t>
        <a:bodyPr/>
        <a:lstStyle/>
        <a:p>
          <a:endParaRPr lang="en-PH" sz="1400"/>
        </a:p>
      </dgm:t>
    </dgm:pt>
    <dgm:pt modelId="{012310FB-CE1D-4525-BA8E-481C9CE9A32E}">
      <dgm:prSet custT="1"/>
      <dgm:spPr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3825" tIns="123825" rIns="123825" bIns="123825" numCol="1" spcCol="1270" anchor="t" anchorCtr="0"/>
        <a:lstStyle/>
        <a:p>
          <a:pPr algn="l">
            <a:buNone/>
          </a:pPr>
          <a:r>
            <a:rPr lang="en-AU" sz="1400" kern="1200">
              <a:solidFill>
                <a:srgbClr val="113D5B"/>
              </a:solidFill>
            </a:rPr>
            <a:t>Value gap </a:t>
          </a:r>
          <a:r>
            <a:rPr lang="en-AU" sz="1400" kern="1200">
              <a:solidFill>
                <a:srgbClr val="113D5B"/>
              </a:solidFill>
              <a:latin typeface="Aptos"/>
              <a:ea typeface="+mn-ea"/>
              <a:cs typeface="+mn-cs"/>
            </a:rPr>
            <a:t>becomes</a:t>
          </a:r>
          <a:r>
            <a:rPr lang="en-AU" sz="1400" kern="1200">
              <a:solidFill>
                <a:srgbClr val="113D5B"/>
              </a:solidFill>
            </a:rPr>
            <a:t> visible.</a:t>
          </a:r>
          <a:endParaRPr lang="en-PH" sz="1400" kern="1200">
            <a:solidFill>
              <a:srgbClr val="113D5B"/>
            </a:solidFill>
          </a:endParaRPr>
        </a:p>
      </dgm:t>
    </dgm:pt>
    <dgm:pt modelId="{C86396F9-1AB6-493B-9900-EC0BCCDF0C73}" type="parTrans" cxnId="{C102B3F8-ECBF-4E2E-AA83-4C69ED757A11}">
      <dgm:prSet/>
      <dgm:spPr/>
      <dgm:t>
        <a:bodyPr/>
        <a:lstStyle/>
        <a:p>
          <a:endParaRPr lang="en-PH" sz="1400"/>
        </a:p>
      </dgm:t>
    </dgm:pt>
    <dgm:pt modelId="{A542933E-CD2D-4966-B8C2-CCE48157B78D}" type="sibTrans" cxnId="{C102B3F8-ECBF-4E2E-AA83-4C69ED757A11}">
      <dgm:prSet/>
      <dgm:spPr/>
      <dgm:t>
        <a:bodyPr/>
        <a:lstStyle/>
        <a:p>
          <a:endParaRPr lang="en-PH" sz="1400"/>
        </a:p>
      </dgm:t>
    </dgm:pt>
    <dgm:pt modelId="{7DCCF477-23ED-47F4-8559-D922F52D3673}">
      <dgm:prSet custT="1"/>
      <dgm:spPr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3825" tIns="123825" rIns="123825" bIns="123825" numCol="1" spcCol="1270" anchor="t" anchorCtr="0"/>
        <a:lstStyle/>
        <a:p>
          <a:pPr>
            <a:buNone/>
          </a:pPr>
          <a:r>
            <a:rPr lang="en-AU" sz="1400" kern="1200">
              <a:solidFill>
                <a:srgbClr val="113D5B"/>
              </a:solidFill>
              <a:latin typeface="Aptos"/>
              <a:ea typeface="+mn-ea"/>
              <a:cs typeface="+mn-cs"/>
            </a:rPr>
            <a:t>Advisor</a:t>
          </a:r>
          <a:r>
            <a:rPr lang="en-AU" sz="1400" kern="1200">
              <a:solidFill>
                <a:srgbClr val="113D5B"/>
              </a:solidFill>
            </a:rPr>
            <a:t> discusses findings.</a:t>
          </a:r>
          <a:endParaRPr lang="en-PH" sz="1400" kern="1200">
            <a:solidFill>
              <a:srgbClr val="113D5B"/>
            </a:solidFill>
          </a:endParaRPr>
        </a:p>
      </dgm:t>
    </dgm:pt>
    <dgm:pt modelId="{3EC75853-3ACC-4AA1-8617-AFEA6FDAD84B}" type="parTrans" cxnId="{4747BAB6-B7C1-40AC-B068-A2783CBC814F}">
      <dgm:prSet/>
      <dgm:spPr/>
      <dgm:t>
        <a:bodyPr/>
        <a:lstStyle/>
        <a:p>
          <a:endParaRPr lang="en-PH" sz="1400"/>
        </a:p>
      </dgm:t>
    </dgm:pt>
    <dgm:pt modelId="{63AEFEBB-BFBA-477C-8386-44538EC582DA}" type="sibTrans" cxnId="{4747BAB6-B7C1-40AC-B068-A2783CBC814F}">
      <dgm:prSet/>
      <dgm:spPr/>
      <dgm:t>
        <a:bodyPr/>
        <a:lstStyle/>
        <a:p>
          <a:endParaRPr lang="en-PH" sz="1400"/>
        </a:p>
      </dgm:t>
    </dgm:pt>
    <dgm:pt modelId="{611BEFB4-107A-4588-85E7-8A576F7D0145}">
      <dgm:prSet custT="1"/>
      <dgm:spPr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3825" tIns="123825" rIns="123825" bIns="123825" numCol="1" spcCol="1270" anchor="t" anchorCtr="0"/>
        <a:lstStyle/>
        <a:p>
          <a:pPr>
            <a:buNone/>
          </a:pPr>
          <a:r>
            <a:rPr lang="en-AU" sz="1300" kern="1200">
              <a:solidFill>
                <a:srgbClr val="113D5B"/>
              </a:solidFill>
            </a:rPr>
            <a:t>Engagement begins. The </a:t>
          </a:r>
          <a:r>
            <a:rPr lang="en-AU" sz="1300" kern="1200">
              <a:solidFill>
                <a:srgbClr val="113D5B"/>
              </a:solidFill>
              <a:latin typeface="Aptos"/>
              <a:ea typeface="+mn-ea"/>
              <a:cs typeface="+mn-cs"/>
            </a:rPr>
            <a:t>assessment</a:t>
          </a:r>
          <a:r>
            <a:rPr lang="en-AU" sz="1300" kern="1200">
              <a:solidFill>
                <a:srgbClr val="113D5B"/>
              </a:solidFill>
            </a:rPr>
            <a:t> creates the conversation.</a:t>
          </a:r>
          <a:endParaRPr lang="en-PH" sz="1300" kern="1200">
            <a:solidFill>
              <a:srgbClr val="113D5B"/>
            </a:solidFill>
          </a:endParaRPr>
        </a:p>
      </dgm:t>
    </dgm:pt>
    <dgm:pt modelId="{2416534A-C604-40BD-A138-3BFF7168B0D1}" type="parTrans" cxnId="{CA818C56-D4A0-4E4F-BAE1-66873D11D72E}">
      <dgm:prSet/>
      <dgm:spPr/>
      <dgm:t>
        <a:bodyPr/>
        <a:lstStyle/>
        <a:p>
          <a:endParaRPr lang="en-PH" sz="1400"/>
        </a:p>
      </dgm:t>
    </dgm:pt>
    <dgm:pt modelId="{C3531EB8-537A-417D-9950-EF18AAA48D92}" type="sibTrans" cxnId="{CA818C56-D4A0-4E4F-BAE1-66873D11D72E}">
      <dgm:prSet/>
      <dgm:spPr/>
      <dgm:t>
        <a:bodyPr/>
        <a:lstStyle/>
        <a:p>
          <a:endParaRPr lang="en-PH" sz="1400"/>
        </a:p>
      </dgm:t>
    </dgm:pt>
    <dgm:pt modelId="{A7C6A89F-5129-454D-B590-7FCAF1A1B433}" type="pres">
      <dgm:prSet presAssocID="{DA793C69-E7FF-4985-B88F-57FB7B1C6425}" presName="Name0" presStyleCnt="0">
        <dgm:presLayoutVars>
          <dgm:dir/>
          <dgm:animLvl val="lvl"/>
          <dgm:resizeHandles val="exact"/>
        </dgm:presLayoutVars>
      </dgm:prSet>
      <dgm:spPr/>
    </dgm:pt>
    <dgm:pt modelId="{FE57E1CA-E4BC-4B1D-A969-9D74FC1377B7}" type="pres">
      <dgm:prSet presAssocID="{DA793C69-E7FF-4985-B88F-57FB7B1C6425}" presName="tSp" presStyleCnt="0"/>
      <dgm:spPr/>
    </dgm:pt>
    <dgm:pt modelId="{3B3CC99E-683D-43BF-A5DE-05C8158BE54E}" type="pres">
      <dgm:prSet presAssocID="{DA793C69-E7FF-4985-B88F-57FB7B1C6425}" presName="bSp" presStyleCnt="0"/>
      <dgm:spPr/>
    </dgm:pt>
    <dgm:pt modelId="{0EE97FFB-4C20-4346-A375-5456124D9A51}" type="pres">
      <dgm:prSet presAssocID="{DA793C69-E7FF-4985-B88F-57FB7B1C6425}" presName="process" presStyleCnt="0"/>
      <dgm:spPr/>
    </dgm:pt>
    <dgm:pt modelId="{93E3161E-1401-4731-9850-BFF3F6DCC03F}" type="pres">
      <dgm:prSet presAssocID="{01BFD57D-6F5B-4099-BFEA-7FF496ECFB71}" presName="composite1" presStyleCnt="0"/>
      <dgm:spPr/>
    </dgm:pt>
    <dgm:pt modelId="{31217C89-B58D-4669-AE27-CC1247B3AF8D}" type="pres">
      <dgm:prSet presAssocID="{01BFD57D-6F5B-4099-BFEA-7FF496ECFB71}" presName="dummyNode1" presStyleLbl="node1" presStyleIdx="0" presStyleCnt="5"/>
      <dgm:spPr/>
    </dgm:pt>
    <dgm:pt modelId="{3F358E4F-F1E1-4901-B2D4-340412472DF8}" type="pres">
      <dgm:prSet presAssocID="{01BFD57D-6F5B-4099-BFEA-7FF496ECFB71}" presName="childNode1" presStyleLbl="bgAcc1" presStyleIdx="0" presStyleCnt="5">
        <dgm:presLayoutVars>
          <dgm:bulletEnabled val="1"/>
        </dgm:presLayoutVars>
      </dgm:prSet>
      <dgm:spPr/>
    </dgm:pt>
    <dgm:pt modelId="{148DFB76-9E05-4688-86A8-88988A822A6F}" type="pres">
      <dgm:prSet presAssocID="{01BFD57D-6F5B-4099-BFEA-7FF496ECFB71}" presName="childNode1tx" presStyleLbl="bgAcc1" presStyleIdx="0" presStyleCnt="5">
        <dgm:presLayoutVars>
          <dgm:bulletEnabled val="1"/>
        </dgm:presLayoutVars>
      </dgm:prSet>
      <dgm:spPr/>
    </dgm:pt>
    <dgm:pt modelId="{429A3488-A0A5-4642-BB35-4A1B64FE4F91}" type="pres">
      <dgm:prSet presAssocID="{01BFD57D-6F5B-4099-BFEA-7FF496ECFB71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95D12DC4-E9AF-4343-B4AC-FE562AB55CA7}" type="pres">
      <dgm:prSet presAssocID="{01BFD57D-6F5B-4099-BFEA-7FF496ECFB71}" presName="connSite1" presStyleCnt="0"/>
      <dgm:spPr/>
    </dgm:pt>
    <dgm:pt modelId="{F02ABE47-AFFD-4440-B40C-3E1C436F0180}" type="pres">
      <dgm:prSet presAssocID="{5D3FD157-7185-471F-995B-0467A98E67F9}" presName="Name9" presStyleLbl="sibTrans2D1" presStyleIdx="0" presStyleCnt="4"/>
      <dgm:spPr/>
    </dgm:pt>
    <dgm:pt modelId="{A39E85CB-534A-487D-AE2B-023B4C9ACF2C}" type="pres">
      <dgm:prSet presAssocID="{A8D51487-8E9D-491A-9802-1E391A476716}" presName="composite2" presStyleCnt="0"/>
      <dgm:spPr/>
    </dgm:pt>
    <dgm:pt modelId="{1ED611B8-95D0-483F-B516-744E12DAB942}" type="pres">
      <dgm:prSet presAssocID="{A8D51487-8E9D-491A-9802-1E391A476716}" presName="dummyNode2" presStyleLbl="node1" presStyleIdx="0" presStyleCnt="5"/>
      <dgm:spPr/>
    </dgm:pt>
    <dgm:pt modelId="{995223D6-EFAE-4F2D-B398-0F74AFA8B7F1}" type="pres">
      <dgm:prSet presAssocID="{A8D51487-8E9D-491A-9802-1E391A476716}" presName="childNode2" presStyleLbl="bgAcc1" presStyleIdx="1" presStyleCnt="5">
        <dgm:presLayoutVars>
          <dgm:bulletEnabled val="1"/>
        </dgm:presLayoutVars>
      </dgm:prSet>
      <dgm:spPr>
        <a:xfrm>
          <a:off x="2204727" y="1972299"/>
          <a:ext cx="1720948" cy="1419422"/>
        </a:xfrm>
        <a:prstGeom prst="roundRect">
          <a:avLst>
            <a:gd name="adj" fmla="val 10000"/>
          </a:avLst>
        </a:prstGeom>
      </dgm:spPr>
    </dgm:pt>
    <dgm:pt modelId="{2C08C2ED-A56B-466D-A6C7-D444DC88D03E}" type="pres">
      <dgm:prSet presAssocID="{A8D51487-8E9D-491A-9802-1E391A476716}" presName="childNode2tx" presStyleLbl="bgAcc1" presStyleIdx="1" presStyleCnt="5">
        <dgm:presLayoutVars>
          <dgm:bulletEnabled val="1"/>
        </dgm:presLayoutVars>
      </dgm:prSet>
      <dgm:spPr/>
    </dgm:pt>
    <dgm:pt modelId="{B1BE1946-346C-4032-B194-A1BDBD8ADC68}" type="pres">
      <dgm:prSet presAssocID="{A8D51487-8E9D-491A-9802-1E391A476716}" presName="parentNode2" presStyleLbl="node1" presStyleIdx="1" presStyleCnt="5">
        <dgm:presLayoutVars>
          <dgm:chMax val="0"/>
          <dgm:bulletEnabled val="1"/>
        </dgm:presLayoutVars>
      </dgm:prSet>
      <dgm:spPr>
        <a:xfrm>
          <a:off x="2587160" y="1668137"/>
          <a:ext cx="1529732" cy="608323"/>
        </a:xfrm>
        <a:prstGeom prst="roundRect">
          <a:avLst>
            <a:gd name="adj" fmla="val 10000"/>
          </a:avLst>
        </a:prstGeom>
      </dgm:spPr>
    </dgm:pt>
    <dgm:pt modelId="{07F0668B-1BCD-4542-B609-577BF7B65707}" type="pres">
      <dgm:prSet presAssocID="{A8D51487-8E9D-491A-9802-1E391A476716}" presName="connSite2" presStyleCnt="0"/>
      <dgm:spPr/>
    </dgm:pt>
    <dgm:pt modelId="{394E58FD-B8A9-43EC-A27B-FE774E061343}" type="pres">
      <dgm:prSet presAssocID="{86782EF2-FD2A-42AC-8712-F5DCD93A3290}" presName="Name18" presStyleLbl="sibTrans2D1" presStyleIdx="1" presStyleCnt="4"/>
      <dgm:spPr/>
    </dgm:pt>
    <dgm:pt modelId="{2A7A27CE-D942-4443-A3FC-A9176E956346}" type="pres">
      <dgm:prSet presAssocID="{A3F087AD-F114-403C-A116-D323A5215E62}" presName="composite1" presStyleCnt="0"/>
      <dgm:spPr/>
    </dgm:pt>
    <dgm:pt modelId="{E3B07A3E-CC11-4E6D-BB58-822E141517A1}" type="pres">
      <dgm:prSet presAssocID="{A3F087AD-F114-403C-A116-D323A5215E62}" presName="dummyNode1" presStyleLbl="node1" presStyleIdx="1" presStyleCnt="5"/>
      <dgm:spPr/>
    </dgm:pt>
    <dgm:pt modelId="{5C7D487B-94D5-487C-A19E-9ADC2B8DB917}" type="pres">
      <dgm:prSet presAssocID="{A3F087AD-F114-403C-A116-D323A5215E62}" presName="childNode1" presStyleLbl="bgAcc1" presStyleIdx="2" presStyleCnt="5">
        <dgm:presLayoutVars>
          <dgm:bulletEnabled val="1"/>
        </dgm:presLayoutVars>
      </dgm:prSet>
      <dgm:spPr>
        <a:xfrm>
          <a:off x="4406492" y="1972299"/>
          <a:ext cx="1720948" cy="1419422"/>
        </a:xfrm>
        <a:prstGeom prst="roundRect">
          <a:avLst>
            <a:gd name="adj" fmla="val 10000"/>
          </a:avLst>
        </a:prstGeom>
      </dgm:spPr>
    </dgm:pt>
    <dgm:pt modelId="{3FC7C6A6-CD06-40DE-914D-BA15BF1348E6}" type="pres">
      <dgm:prSet presAssocID="{A3F087AD-F114-403C-A116-D323A5215E62}" presName="childNode1tx" presStyleLbl="bgAcc1" presStyleIdx="2" presStyleCnt="5">
        <dgm:presLayoutVars>
          <dgm:bulletEnabled val="1"/>
        </dgm:presLayoutVars>
      </dgm:prSet>
      <dgm:spPr/>
    </dgm:pt>
    <dgm:pt modelId="{3FC1ED9E-4491-442F-B4AF-4B0E319DEBBB}" type="pres">
      <dgm:prSet presAssocID="{A3F087AD-F114-403C-A116-D323A5215E62}" presName="parentNode1" presStyleLbl="node1" presStyleIdx="2" presStyleCnt="5">
        <dgm:presLayoutVars>
          <dgm:chMax val="1"/>
          <dgm:bulletEnabled val="1"/>
        </dgm:presLayoutVars>
      </dgm:prSet>
      <dgm:spPr>
        <a:xfrm>
          <a:off x="4788925" y="3087559"/>
          <a:ext cx="1529732" cy="608323"/>
        </a:xfrm>
        <a:prstGeom prst="roundRect">
          <a:avLst>
            <a:gd name="adj" fmla="val 10000"/>
          </a:avLst>
        </a:prstGeom>
      </dgm:spPr>
    </dgm:pt>
    <dgm:pt modelId="{F8433A7C-9399-408E-873E-5A3ABCB28E75}" type="pres">
      <dgm:prSet presAssocID="{A3F087AD-F114-403C-A116-D323A5215E62}" presName="connSite1" presStyleCnt="0"/>
      <dgm:spPr/>
    </dgm:pt>
    <dgm:pt modelId="{2A6784A3-771D-43DC-B552-9CCC25240101}" type="pres">
      <dgm:prSet presAssocID="{5606366D-1DBC-45FB-B9F7-0A87DB977ACE}" presName="Name9" presStyleLbl="sibTrans2D1" presStyleIdx="2" presStyleCnt="4"/>
      <dgm:spPr/>
    </dgm:pt>
    <dgm:pt modelId="{96697D21-BBBB-4A2A-816D-E1DD68C69090}" type="pres">
      <dgm:prSet presAssocID="{F2F42781-8947-447A-969D-24660F52A078}" presName="composite2" presStyleCnt="0"/>
      <dgm:spPr/>
    </dgm:pt>
    <dgm:pt modelId="{81A96C5D-0955-4E09-8EC6-65ADDFE23115}" type="pres">
      <dgm:prSet presAssocID="{F2F42781-8947-447A-969D-24660F52A078}" presName="dummyNode2" presStyleLbl="node1" presStyleIdx="2" presStyleCnt="5"/>
      <dgm:spPr/>
    </dgm:pt>
    <dgm:pt modelId="{727F137E-346F-47D4-B534-C6498250DE68}" type="pres">
      <dgm:prSet presAssocID="{F2F42781-8947-447A-969D-24660F52A078}" presName="childNode2" presStyleLbl="bgAcc1" presStyleIdx="3" presStyleCnt="5">
        <dgm:presLayoutVars>
          <dgm:bulletEnabled val="1"/>
        </dgm:presLayoutVars>
      </dgm:prSet>
      <dgm:spPr>
        <a:xfrm>
          <a:off x="6608257" y="1972299"/>
          <a:ext cx="1720948" cy="1419422"/>
        </a:xfrm>
        <a:prstGeom prst="roundRect">
          <a:avLst>
            <a:gd name="adj" fmla="val 10000"/>
          </a:avLst>
        </a:prstGeom>
      </dgm:spPr>
    </dgm:pt>
    <dgm:pt modelId="{F39B3D98-D435-426C-BE06-54AC28914D86}" type="pres">
      <dgm:prSet presAssocID="{F2F42781-8947-447A-969D-24660F52A078}" presName="childNode2tx" presStyleLbl="bgAcc1" presStyleIdx="3" presStyleCnt="5">
        <dgm:presLayoutVars>
          <dgm:bulletEnabled val="1"/>
        </dgm:presLayoutVars>
      </dgm:prSet>
      <dgm:spPr/>
    </dgm:pt>
    <dgm:pt modelId="{5C740E48-BA8D-443C-9E00-0865012EBC26}" type="pres">
      <dgm:prSet presAssocID="{F2F42781-8947-447A-969D-24660F52A078}" presName="parentNode2" presStyleLbl="node1" presStyleIdx="3" presStyleCnt="5">
        <dgm:presLayoutVars>
          <dgm:chMax val="0"/>
          <dgm:bulletEnabled val="1"/>
        </dgm:presLayoutVars>
      </dgm:prSet>
      <dgm:spPr>
        <a:xfrm>
          <a:off x="6990690" y="1668137"/>
          <a:ext cx="1529732" cy="608323"/>
        </a:xfrm>
        <a:prstGeom prst="roundRect">
          <a:avLst>
            <a:gd name="adj" fmla="val 10000"/>
          </a:avLst>
        </a:prstGeom>
      </dgm:spPr>
    </dgm:pt>
    <dgm:pt modelId="{2774EEBB-BECA-4BB5-9F2C-9B2D397706E0}" type="pres">
      <dgm:prSet presAssocID="{F2F42781-8947-447A-969D-24660F52A078}" presName="connSite2" presStyleCnt="0"/>
      <dgm:spPr/>
    </dgm:pt>
    <dgm:pt modelId="{F1956681-A2D6-4919-9F5B-7EB81AF9D6FF}" type="pres">
      <dgm:prSet presAssocID="{C19ACF2D-C398-4E8B-B771-B1EE984E59C3}" presName="Name18" presStyleLbl="sibTrans2D1" presStyleIdx="3" presStyleCnt="4"/>
      <dgm:spPr/>
    </dgm:pt>
    <dgm:pt modelId="{49517D5D-0591-4ADA-9626-C19B536F9602}" type="pres">
      <dgm:prSet presAssocID="{5C2E5E70-1303-4CF0-8C97-5EC454DF1619}" presName="composite1" presStyleCnt="0"/>
      <dgm:spPr/>
    </dgm:pt>
    <dgm:pt modelId="{87ED89FF-1E75-45D5-989F-4F486DFCE265}" type="pres">
      <dgm:prSet presAssocID="{5C2E5E70-1303-4CF0-8C97-5EC454DF1619}" presName="dummyNode1" presStyleLbl="node1" presStyleIdx="3" presStyleCnt="5"/>
      <dgm:spPr/>
    </dgm:pt>
    <dgm:pt modelId="{F01C3E0A-4151-48C2-87B6-94698C612FD1}" type="pres">
      <dgm:prSet presAssocID="{5C2E5E70-1303-4CF0-8C97-5EC454DF1619}" presName="childNode1" presStyleLbl="bgAcc1" presStyleIdx="4" presStyleCnt="5">
        <dgm:presLayoutVars>
          <dgm:bulletEnabled val="1"/>
        </dgm:presLayoutVars>
      </dgm:prSet>
      <dgm:spPr>
        <a:xfrm>
          <a:off x="8810022" y="1972299"/>
          <a:ext cx="1720948" cy="1419422"/>
        </a:xfrm>
        <a:prstGeom prst="roundRect">
          <a:avLst>
            <a:gd name="adj" fmla="val 10000"/>
          </a:avLst>
        </a:prstGeom>
      </dgm:spPr>
    </dgm:pt>
    <dgm:pt modelId="{23C3B477-8B26-43AB-A6EA-65AE09AE1676}" type="pres">
      <dgm:prSet presAssocID="{5C2E5E70-1303-4CF0-8C97-5EC454DF1619}" presName="childNode1tx" presStyleLbl="bgAcc1" presStyleIdx="4" presStyleCnt="5">
        <dgm:presLayoutVars>
          <dgm:bulletEnabled val="1"/>
        </dgm:presLayoutVars>
      </dgm:prSet>
      <dgm:spPr/>
    </dgm:pt>
    <dgm:pt modelId="{4B8C7D00-3C6A-4BE9-95FB-2F85D504F196}" type="pres">
      <dgm:prSet presAssocID="{5C2E5E70-1303-4CF0-8C97-5EC454DF1619}" presName="parentNode1" presStyleLbl="node1" presStyleIdx="4" presStyleCnt="5">
        <dgm:presLayoutVars>
          <dgm:chMax val="1"/>
          <dgm:bulletEnabled val="1"/>
        </dgm:presLayoutVars>
      </dgm:prSet>
      <dgm:spPr>
        <a:xfrm>
          <a:off x="9192455" y="3087559"/>
          <a:ext cx="1529732" cy="608323"/>
        </a:xfrm>
        <a:prstGeom prst="roundRect">
          <a:avLst>
            <a:gd name="adj" fmla="val 10000"/>
          </a:avLst>
        </a:prstGeom>
      </dgm:spPr>
    </dgm:pt>
    <dgm:pt modelId="{0CB9DDCE-F910-459A-BE69-E1ED6180DD0F}" type="pres">
      <dgm:prSet presAssocID="{5C2E5E70-1303-4CF0-8C97-5EC454DF1619}" presName="connSite1" presStyleCnt="0"/>
      <dgm:spPr/>
    </dgm:pt>
  </dgm:ptLst>
  <dgm:cxnLst>
    <dgm:cxn modelId="{8525C004-967E-40BE-B524-5DE068651768}" srcId="{01BFD57D-6F5B-4099-BFEA-7FF496ECFB71}" destId="{3E6B660F-DAD4-41E3-9291-DC848DC8780D}" srcOrd="0" destOrd="0" parTransId="{00D59026-EB20-4213-A161-FDB8603A90EE}" sibTransId="{FB095E71-65BB-451F-829E-2F1BBE03D23D}"/>
    <dgm:cxn modelId="{F5B5A405-3037-4F3E-B96F-8D15FCAEC066}" srcId="{DA793C69-E7FF-4985-B88F-57FB7B1C6425}" destId="{01BFD57D-6F5B-4099-BFEA-7FF496ECFB71}" srcOrd="0" destOrd="0" parTransId="{0EC9214D-2DD9-4AA0-96AF-9EF59D36DB23}" sibTransId="{5D3FD157-7185-471F-995B-0467A98E67F9}"/>
    <dgm:cxn modelId="{5257352F-4ABF-4391-A37A-60FAF5B0F57B}" type="presOf" srcId="{86782EF2-FD2A-42AC-8712-F5DCD93A3290}" destId="{394E58FD-B8A9-43EC-A27B-FE774E061343}" srcOrd="0" destOrd="0" presId="urn:microsoft.com/office/officeart/2005/8/layout/hProcess4"/>
    <dgm:cxn modelId="{EC0ADD36-45B5-43AE-87EB-B9CF5E3216FE}" type="presOf" srcId="{5D3FD157-7185-471F-995B-0467A98E67F9}" destId="{F02ABE47-AFFD-4440-B40C-3E1C436F0180}" srcOrd="0" destOrd="0" presId="urn:microsoft.com/office/officeart/2005/8/layout/hProcess4"/>
    <dgm:cxn modelId="{E09DFC3E-FEC3-4C59-A55B-482B43F36AC2}" srcId="{A8D51487-8E9D-491A-9802-1E391A476716}" destId="{91867AF7-6BE6-4C2F-9DA4-42EB2D383EA5}" srcOrd="0" destOrd="0" parTransId="{42A4315B-AFF8-44D7-8E9A-D015392B8BA8}" sibTransId="{89E85DF3-394A-4F5F-ACC6-2CB4FDEB48E2}"/>
    <dgm:cxn modelId="{9192615C-AEF9-4C3D-B227-07D701FF028E}" type="presOf" srcId="{611BEFB4-107A-4588-85E7-8A576F7D0145}" destId="{F01C3E0A-4151-48C2-87B6-94698C612FD1}" srcOrd="0" destOrd="0" presId="urn:microsoft.com/office/officeart/2005/8/layout/hProcess4"/>
    <dgm:cxn modelId="{207D7C42-D194-44D8-94BD-8C1B6F02D47A}" srcId="{DA793C69-E7FF-4985-B88F-57FB7B1C6425}" destId="{F2F42781-8947-447A-969D-24660F52A078}" srcOrd="3" destOrd="0" parTransId="{CD141F55-1281-4CB9-947E-15BB1DBD2498}" sibTransId="{C19ACF2D-C398-4E8B-B771-B1EE984E59C3}"/>
    <dgm:cxn modelId="{C5371547-6C6D-4C67-8FB9-65F31A4EA689}" type="presOf" srcId="{91867AF7-6BE6-4C2F-9DA4-42EB2D383EA5}" destId="{995223D6-EFAE-4F2D-B398-0F74AFA8B7F1}" srcOrd="0" destOrd="0" presId="urn:microsoft.com/office/officeart/2005/8/layout/hProcess4"/>
    <dgm:cxn modelId="{BD336567-8B34-4690-80FE-4EF8D20EE805}" type="presOf" srcId="{012310FB-CE1D-4525-BA8E-481C9CE9A32E}" destId="{5C7D487B-94D5-487C-A19E-9ADC2B8DB917}" srcOrd="0" destOrd="0" presId="urn:microsoft.com/office/officeart/2005/8/layout/hProcess4"/>
    <dgm:cxn modelId="{95C5A868-DC5C-4B7E-B2A9-194E2A4645E6}" type="presOf" srcId="{5606366D-1DBC-45FB-B9F7-0A87DB977ACE}" destId="{2A6784A3-771D-43DC-B552-9CCC25240101}" srcOrd="0" destOrd="0" presId="urn:microsoft.com/office/officeart/2005/8/layout/hProcess4"/>
    <dgm:cxn modelId="{38518369-0B0C-4B50-8617-607713D2D858}" type="presOf" srcId="{01BFD57D-6F5B-4099-BFEA-7FF496ECFB71}" destId="{429A3488-A0A5-4642-BB35-4A1B64FE4F91}" srcOrd="0" destOrd="0" presId="urn:microsoft.com/office/officeart/2005/8/layout/hProcess4"/>
    <dgm:cxn modelId="{8EC7FD4B-B504-413A-9B13-D3EEBFED289E}" type="presOf" srcId="{F2F42781-8947-447A-969D-24660F52A078}" destId="{5C740E48-BA8D-443C-9E00-0865012EBC26}" srcOrd="0" destOrd="0" presId="urn:microsoft.com/office/officeart/2005/8/layout/hProcess4"/>
    <dgm:cxn modelId="{6019DB70-9984-404F-B135-D069C1CA3DB5}" srcId="{DA793C69-E7FF-4985-B88F-57FB7B1C6425}" destId="{A8D51487-8E9D-491A-9802-1E391A476716}" srcOrd="1" destOrd="0" parTransId="{BE0D20EB-75D3-4D21-8C62-FF3C70EA3216}" sibTransId="{86782EF2-FD2A-42AC-8712-F5DCD93A3290}"/>
    <dgm:cxn modelId="{0C5E3753-0D7E-41F1-B390-695DA0A487D1}" srcId="{DA793C69-E7FF-4985-B88F-57FB7B1C6425}" destId="{5C2E5E70-1303-4CF0-8C97-5EC454DF1619}" srcOrd="4" destOrd="0" parTransId="{79A19556-63F1-4C41-B03F-81CD6AD2E381}" sibTransId="{1486FCF9-8BD6-4295-A232-7F192A790F64}"/>
    <dgm:cxn modelId="{77225174-5658-479D-BE6D-5D514985F74D}" type="presOf" srcId="{3E6B660F-DAD4-41E3-9291-DC848DC8780D}" destId="{3F358E4F-F1E1-4901-B2D4-340412472DF8}" srcOrd="0" destOrd="0" presId="urn:microsoft.com/office/officeart/2005/8/layout/hProcess4"/>
    <dgm:cxn modelId="{47713675-F843-40C4-B3BD-92F229EA1B44}" type="presOf" srcId="{91867AF7-6BE6-4C2F-9DA4-42EB2D383EA5}" destId="{2C08C2ED-A56B-466D-A6C7-D444DC88D03E}" srcOrd="1" destOrd="0" presId="urn:microsoft.com/office/officeart/2005/8/layout/hProcess4"/>
    <dgm:cxn modelId="{CA818C56-D4A0-4E4F-BAE1-66873D11D72E}" srcId="{5C2E5E70-1303-4CF0-8C97-5EC454DF1619}" destId="{611BEFB4-107A-4588-85E7-8A576F7D0145}" srcOrd="0" destOrd="0" parTransId="{2416534A-C604-40BD-A138-3BFF7168B0D1}" sibTransId="{C3531EB8-537A-417D-9950-EF18AAA48D92}"/>
    <dgm:cxn modelId="{050AE47F-9690-4C8C-8C48-6450E91C8002}" type="presOf" srcId="{5C2E5E70-1303-4CF0-8C97-5EC454DF1619}" destId="{4B8C7D00-3C6A-4BE9-95FB-2F85D504F196}" srcOrd="0" destOrd="0" presId="urn:microsoft.com/office/officeart/2005/8/layout/hProcess4"/>
    <dgm:cxn modelId="{0E330C88-9B13-4182-8E53-E7B4D7656BD3}" type="presOf" srcId="{A3F087AD-F114-403C-A116-D323A5215E62}" destId="{3FC1ED9E-4491-442F-B4AF-4B0E319DEBBB}" srcOrd="0" destOrd="0" presId="urn:microsoft.com/office/officeart/2005/8/layout/hProcess4"/>
    <dgm:cxn modelId="{AC6F0194-7870-4287-8645-DB4035914B23}" type="presOf" srcId="{012310FB-CE1D-4525-BA8E-481C9CE9A32E}" destId="{3FC7C6A6-CD06-40DE-914D-BA15BF1348E6}" srcOrd="1" destOrd="0" presId="urn:microsoft.com/office/officeart/2005/8/layout/hProcess4"/>
    <dgm:cxn modelId="{9535919E-E75F-41B7-8FCE-FA4B6A51D644}" type="presOf" srcId="{DA793C69-E7FF-4985-B88F-57FB7B1C6425}" destId="{A7C6A89F-5129-454D-B590-7FCAF1A1B433}" srcOrd="0" destOrd="0" presId="urn:microsoft.com/office/officeart/2005/8/layout/hProcess4"/>
    <dgm:cxn modelId="{FF644CA3-2A42-458F-9BE0-3D71EE0469AC}" type="presOf" srcId="{A8D51487-8E9D-491A-9802-1E391A476716}" destId="{B1BE1946-346C-4032-B194-A1BDBD8ADC68}" srcOrd="0" destOrd="0" presId="urn:microsoft.com/office/officeart/2005/8/layout/hProcess4"/>
    <dgm:cxn modelId="{2AAD73A4-7C7D-48DC-B85C-71106F27F8E9}" type="presOf" srcId="{7DCCF477-23ED-47F4-8559-D922F52D3673}" destId="{727F137E-346F-47D4-B534-C6498250DE68}" srcOrd="0" destOrd="0" presId="urn:microsoft.com/office/officeart/2005/8/layout/hProcess4"/>
    <dgm:cxn modelId="{3C4CB6A5-19BC-49FF-8C45-F4ADFA7B3EE9}" srcId="{DA793C69-E7FF-4985-B88F-57FB7B1C6425}" destId="{A3F087AD-F114-403C-A116-D323A5215E62}" srcOrd="2" destOrd="0" parTransId="{57802167-D4DA-4714-84B8-7DA2032BF8BB}" sibTransId="{5606366D-1DBC-45FB-B9F7-0A87DB977ACE}"/>
    <dgm:cxn modelId="{E847E7A7-4CDE-4BBD-A59C-CD5DF5507F5B}" type="presOf" srcId="{611BEFB4-107A-4588-85E7-8A576F7D0145}" destId="{23C3B477-8B26-43AB-A6EA-65AE09AE1676}" srcOrd="1" destOrd="0" presId="urn:microsoft.com/office/officeart/2005/8/layout/hProcess4"/>
    <dgm:cxn modelId="{4747BAB6-B7C1-40AC-B068-A2783CBC814F}" srcId="{F2F42781-8947-447A-969D-24660F52A078}" destId="{7DCCF477-23ED-47F4-8559-D922F52D3673}" srcOrd="0" destOrd="0" parTransId="{3EC75853-3ACC-4AA1-8617-AFEA6FDAD84B}" sibTransId="{63AEFEBB-BFBA-477C-8386-44538EC582DA}"/>
    <dgm:cxn modelId="{606CD5B6-2838-4272-B70D-1AB853F9A0F5}" type="presOf" srcId="{C19ACF2D-C398-4E8B-B771-B1EE984E59C3}" destId="{F1956681-A2D6-4919-9F5B-7EB81AF9D6FF}" srcOrd="0" destOrd="0" presId="urn:microsoft.com/office/officeart/2005/8/layout/hProcess4"/>
    <dgm:cxn modelId="{47C290C4-A5F0-4A44-8482-0CEADD727BD1}" type="presOf" srcId="{3E6B660F-DAD4-41E3-9291-DC848DC8780D}" destId="{148DFB76-9E05-4688-86A8-88988A822A6F}" srcOrd="1" destOrd="0" presId="urn:microsoft.com/office/officeart/2005/8/layout/hProcess4"/>
    <dgm:cxn modelId="{E9B055EB-0A8B-41BF-B789-389F434561FC}" type="presOf" srcId="{7DCCF477-23ED-47F4-8559-D922F52D3673}" destId="{F39B3D98-D435-426C-BE06-54AC28914D86}" srcOrd="1" destOrd="0" presId="urn:microsoft.com/office/officeart/2005/8/layout/hProcess4"/>
    <dgm:cxn modelId="{C102B3F8-ECBF-4E2E-AA83-4C69ED757A11}" srcId="{A3F087AD-F114-403C-A116-D323A5215E62}" destId="{012310FB-CE1D-4525-BA8E-481C9CE9A32E}" srcOrd="0" destOrd="0" parTransId="{C86396F9-1AB6-493B-9900-EC0BCCDF0C73}" sibTransId="{A542933E-CD2D-4966-B8C2-CCE48157B78D}"/>
    <dgm:cxn modelId="{D9EA5BBB-3CC5-4E06-93F6-E07B1B347FF7}" type="presParOf" srcId="{A7C6A89F-5129-454D-B590-7FCAF1A1B433}" destId="{FE57E1CA-E4BC-4B1D-A969-9D74FC1377B7}" srcOrd="0" destOrd="0" presId="urn:microsoft.com/office/officeart/2005/8/layout/hProcess4"/>
    <dgm:cxn modelId="{455F5083-B475-4BF7-ACA8-AE575BF35EFF}" type="presParOf" srcId="{A7C6A89F-5129-454D-B590-7FCAF1A1B433}" destId="{3B3CC99E-683D-43BF-A5DE-05C8158BE54E}" srcOrd="1" destOrd="0" presId="urn:microsoft.com/office/officeart/2005/8/layout/hProcess4"/>
    <dgm:cxn modelId="{F078078D-E208-42D5-BD3D-51F6FA5806AD}" type="presParOf" srcId="{A7C6A89F-5129-454D-B590-7FCAF1A1B433}" destId="{0EE97FFB-4C20-4346-A375-5456124D9A51}" srcOrd="2" destOrd="0" presId="urn:microsoft.com/office/officeart/2005/8/layout/hProcess4"/>
    <dgm:cxn modelId="{95F4C881-37DC-4471-AF0D-0493363ED91A}" type="presParOf" srcId="{0EE97FFB-4C20-4346-A375-5456124D9A51}" destId="{93E3161E-1401-4731-9850-BFF3F6DCC03F}" srcOrd="0" destOrd="0" presId="urn:microsoft.com/office/officeart/2005/8/layout/hProcess4"/>
    <dgm:cxn modelId="{F4753162-B960-4878-BE1A-7E5791791703}" type="presParOf" srcId="{93E3161E-1401-4731-9850-BFF3F6DCC03F}" destId="{31217C89-B58D-4669-AE27-CC1247B3AF8D}" srcOrd="0" destOrd="0" presId="urn:microsoft.com/office/officeart/2005/8/layout/hProcess4"/>
    <dgm:cxn modelId="{028D4338-C288-4B38-B4C0-55443FBD043E}" type="presParOf" srcId="{93E3161E-1401-4731-9850-BFF3F6DCC03F}" destId="{3F358E4F-F1E1-4901-B2D4-340412472DF8}" srcOrd="1" destOrd="0" presId="urn:microsoft.com/office/officeart/2005/8/layout/hProcess4"/>
    <dgm:cxn modelId="{C0ADB4F6-5BA9-4A91-A464-E02AA46423BF}" type="presParOf" srcId="{93E3161E-1401-4731-9850-BFF3F6DCC03F}" destId="{148DFB76-9E05-4688-86A8-88988A822A6F}" srcOrd="2" destOrd="0" presId="urn:microsoft.com/office/officeart/2005/8/layout/hProcess4"/>
    <dgm:cxn modelId="{74CB44C8-D2AD-43B6-875C-9AC94E64359E}" type="presParOf" srcId="{93E3161E-1401-4731-9850-BFF3F6DCC03F}" destId="{429A3488-A0A5-4642-BB35-4A1B64FE4F91}" srcOrd="3" destOrd="0" presId="urn:microsoft.com/office/officeart/2005/8/layout/hProcess4"/>
    <dgm:cxn modelId="{82324AEB-060D-4A65-87E9-CE0B3D8BE998}" type="presParOf" srcId="{93E3161E-1401-4731-9850-BFF3F6DCC03F}" destId="{95D12DC4-E9AF-4343-B4AC-FE562AB55CA7}" srcOrd="4" destOrd="0" presId="urn:microsoft.com/office/officeart/2005/8/layout/hProcess4"/>
    <dgm:cxn modelId="{7DBF5E35-5796-47E9-AE10-C999CEE2A493}" type="presParOf" srcId="{0EE97FFB-4C20-4346-A375-5456124D9A51}" destId="{F02ABE47-AFFD-4440-B40C-3E1C436F0180}" srcOrd="1" destOrd="0" presId="urn:microsoft.com/office/officeart/2005/8/layout/hProcess4"/>
    <dgm:cxn modelId="{99518DEF-9973-41CD-84D2-2316093D39F9}" type="presParOf" srcId="{0EE97FFB-4C20-4346-A375-5456124D9A51}" destId="{A39E85CB-534A-487D-AE2B-023B4C9ACF2C}" srcOrd="2" destOrd="0" presId="urn:microsoft.com/office/officeart/2005/8/layout/hProcess4"/>
    <dgm:cxn modelId="{F13CA473-AC14-4E41-98AC-5D02AD0FBE2B}" type="presParOf" srcId="{A39E85CB-534A-487D-AE2B-023B4C9ACF2C}" destId="{1ED611B8-95D0-483F-B516-744E12DAB942}" srcOrd="0" destOrd="0" presId="urn:microsoft.com/office/officeart/2005/8/layout/hProcess4"/>
    <dgm:cxn modelId="{950DC0F0-777B-4419-AD02-B96F4BD3AB60}" type="presParOf" srcId="{A39E85CB-534A-487D-AE2B-023B4C9ACF2C}" destId="{995223D6-EFAE-4F2D-B398-0F74AFA8B7F1}" srcOrd="1" destOrd="0" presId="urn:microsoft.com/office/officeart/2005/8/layout/hProcess4"/>
    <dgm:cxn modelId="{D87F6A0F-7A0A-42A0-8466-F7F28D1BDA54}" type="presParOf" srcId="{A39E85CB-534A-487D-AE2B-023B4C9ACF2C}" destId="{2C08C2ED-A56B-466D-A6C7-D444DC88D03E}" srcOrd="2" destOrd="0" presId="urn:microsoft.com/office/officeart/2005/8/layout/hProcess4"/>
    <dgm:cxn modelId="{19FD5C0F-4A09-492E-8F76-51A9787F2E2C}" type="presParOf" srcId="{A39E85CB-534A-487D-AE2B-023B4C9ACF2C}" destId="{B1BE1946-346C-4032-B194-A1BDBD8ADC68}" srcOrd="3" destOrd="0" presId="urn:microsoft.com/office/officeart/2005/8/layout/hProcess4"/>
    <dgm:cxn modelId="{C200E5E0-504B-45C0-A779-D848CF22440C}" type="presParOf" srcId="{A39E85CB-534A-487D-AE2B-023B4C9ACF2C}" destId="{07F0668B-1BCD-4542-B609-577BF7B65707}" srcOrd="4" destOrd="0" presId="urn:microsoft.com/office/officeart/2005/8/layout/hProcess4"/>
    <dgm:cxn modelId="{3580E8EB-D52D-4180-A0E9-8A435FC0D06D}" type="presParOf" srcId="{0EE97FFB-4C20-4346-A375-5456124D9A51}" destId="{394E58FD-B8A9-43EC-A27B-FE774E061343}" srcOrd="3" destOrd="0" presId="urn:microsoft.com/office/officeart/2005/8/layout/hProcess4"/>
    <dgm:cxn modelId="{C3D3B788-E829-4E43-BD2F-2986D49B54E2}" type="presParOf" srcId="{0EE97FFB-4C20-4346-A375-5456124D9A51}" destId="{2A7A27CE-D942-4443-A3FC-A9176E956346}" srcOrd="4" destOrd="0" presId="urn:microsoft.com/office/officeart/2005/8/layout/hProcess4"/>
    <dgm:cxn modelId="{EE84338E-5DA4-415F-915D-EC083D25DA84}" type="presParOf" srcId="{2A7A27CE-D942-4443-A3FC-A9176E956346}" destId="{E3B07A3E-CC11-4E6D-BB58-822E141517A1}" srcOrd="0" destOrd="0" presId="urn:microsoft.com/office/officeart/2005/8/layout/hProcess4"/>
    <dgm:cxn modelId="{901ED2F8-2FF5-4523-9614-B7550A60DCD8}" type="presParOf" srcId="{2A7A27CE-D942-4443-A3FC-A9176E956346}" destId="{5C7D487B-94D5-487C-A19E-9ADC2B8DB917}" srcOrd="1" destOrd="0" presId="urn:microsoft.com/office/officeart/2005/8/layout/hProcess4"/>
    <dgm:cxn modelId="{66349B9C-B610-40B9-9D71-72038CB7DDBA}" type="presParOf" srcId="{2A7A27CE-D942-4443-A3FC-A9176E956346}" destId="{3FC7C6A6-CD06-40DE-914D-BA15BF1348E6}" srcOrd="2" destOrd="0" presId="urn:microsoft.com/office/officeart/2005/8/layout/hProcess4"/>
    <dgm:cxn modelId="{500CC86A-A83F-45DB-B068-0CDEAB15A29E}" type="presParOf" srcId="{2A7A27CE-D942-4443-A3FC-A9176E956346}" destId="{3FC1ED9E-4491-442F-B4AF-4B0E319DEBBB}" srcOrd="3" destOrd="0" presId="urn:microsoft.com/office/officeart/2005/8/layout/hProcess4"/>
    <dgm:cxn modelId="{3755834A-33D1-4BD3-99DB-C44DF7584526}" type="presParOf" srcId="{2A7A27CE-D942-4443-A3FC-A9176E956346}" destId="{F8433A7C-9399-408E-873E-5A3ABCB28E75}" srcOrd="4" destOrd="0" presId="urn:microsoft.com/office/officeart/2005/8/layout/hProcess4"/>
    <dgm:cxn modelId="{4817DA6A-318E-4F1B-93A8-213E01FFE66F}" type="presParOf" srcId="{0EE97FFB-4C20-4346-A375-5456124D9A51}" destId="{2A6784A3-771D-43DC-B552-9CCC25240101}" srcOrd="5" destOrd="0" presId="urn:microsoft.com/office/officeart/2005/8/layout/hProcess4"/>
    <dgm:cxn modelId="{FBB22806-AF38-4A34-8CD5-376EF259C74C}" type="presParOf" srcId="{0EE97FFB-4C20-4346-A375-5456124D9A51}" destId="{96697D21-BBBB-4A2A-816D-E1DD68C69090}" srcOrd="6" destOrd="0" presId="urn:microsoft.com/office/officeart/2005/8/layout/hProcess4"/>
    <dgm:cxn modelId="{44F099A2-0A77-4EF1-A3D9-CCAF63EF433E}" type="presParOf" srcId="{96697D21-BBBB-4A2A-816D-E1DD68C69090}" destId="{81A96C5D-0955-4E09-8EC6-65ADDFE23115}" srcOrd="0" destOrd="0" presId="urn:microsoft.com/office/officeart/2005/8/layout/hProcess4"/>
    <dgm:cxn modelId="{E2490C72-857D-471A-BC2F-D05BD751AD9E}" type="presParOf" srcId="{96697D21-BBBB-4A2A-816D-E1DD68C69090}" destId="{727F137E-346F-47D4-B534-C6498250DE68}" srcOrd="1" destOrd="0" presId="urn:microsoft.com/office/officeart/2005/8/layout/hProcess4"/>
    <dgm:cxn modelId="{C2D1B741-5EA0-4008-8E50-0D066B054DD2}" type="presParOf" srcId="{96697D21-BBBB-4A2A-816D-E1DD68C69090}" destId="{F39B3D98-D435-426C-BE06-54AC28914D86}" srcOrd="2" destOrd="0" presId="urn:microsoft.com/office/officeart/2005/8/layout/hProcess4"/>
    <dgm:cxn modelId="{F11CE841-A23C-43A7-8CE3-DC04267E9307}" type="presParOf" srcId="{96697D21-BBBB-4A2A-816D-E1DD68C69090}" destId="{5C740E48-BA8D-443C-9E00-0865012EBC26}" srcOrd="3" destOrd="0" presId="urn:microsoft.com/office/officeart/2005/8/layout/hProcess4"/>
    <dgm:cxn modelId="{D0B4C512-3CB6-451E-A3B1-01ADE2086ADD}" type="presParOf" srcId="{96697D21-BBBB-4A2A-816D-E1DD68C69090}" destId="{2774EEBB-BECA-4BB5-9F2C-9B2D397706E0}" srcOrd="4" destOrd="0" presId="urn:microsoft.com/office/officeart/2005/8/layout/hProcess4"/>
    <dgm:cxn modelId="{AA1E5BC5-C0B4-4DA6-B522-D2932A8AC495}" type="presParOf" srcId="{0EE97FFB-4C20-4346-A375-5456124D9A51}" destId="{F1956681-A2D6-4919-9F5B-7EB81AF9D6FF}" srcOrd="7" destOrd="0" presId="urn:microsoft.com/office/officeart/2005/8/layout/hProcess4"/>
    <dgm:cxn modelId="{F6BC5A04-BC01-4F42-9B0B-AC0A8D771C22}" type="presParOf" srcId="{0EE97FFB-4C20-4346-A375-5456124D9A51}" destId="{49517D5D-0591-4ADA-9626-C19B536F9602}" srcOrd="8" destOrd="0" presId="urn:microsoft.com/office/officeart/2005/8/layout/hProcess4"/>
    <dgm:cxn modelId="{9BF46E97-C699-42E9-8F05-C5590F609181}" type="presParOf" srcId="{49517D5D-0591-4ADA-9626-C19B536F9602}" destId="{87ED89FF-1E75-45D5-989F-4F486DFCE265}" srcOrd="0" destOrd="0" presId="urn:microsoft.com/office/officeart/2005/8/layout/hProcess4"/>
    <dgm:cxn modelId="{6C69A659-2D1E-4CCC-93A6-27D12A6B0E16}" type="presParOf" srcId="{49517D5D-0591-4ADA-9626-C19B536F9602}" destId="{F01C3E0A-4151-48C2-87B6-94698C612FD1}" srcOrd="1" destOrd="0" presId="urn:microsoft.com/office/officeart/2005/8/layout/hProcess4"/>
    <dgm:cxn modelId="{7325CDAF-C55E-4E03-9FA8-0DC86837D685}" type="presParOf" srcId="{49517D5D-0591-4ADA-9626-C19B536F9602}" destId="{23C3B477-8B26-43AB-A6EA-65AE09AE1676}" srcOrd="2" destOrd="0" presId="urn:microsoft.com/office/officeart/2005/8/layout/hProcess4"/>
    <dgm:cxn modelId="{55F292BA-5226-4EB8-BEE4-A64C6F4DD4C3}" type="presParOf" srcId="{49517D5D-0591-4ADA-9626-C19B536F9602}" destId="{4B8C7D00-3C6A-4BE9-95FB-2F85D504F196}" srcOrd="3" destOrd="0" presId="urn:microsoft.com/office/officeart/2005/8/layout/hProcess4"/>
    <dgm:cxn modelId="{C8FC17F6-31FA-4946-887C-4B0C1FA9A287}" type="presParOf" srcId="{49517D5D-0591-4ADA-9626-C19B536F9602}" destId="{0CB9DDCE-F910-459A-BE69-E1ED6180DD0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DF079-BEF4-41CB-B2C9-68307E6E4118}">
      <dsp:nvSpPr>
        <dsp:cNvPr id="0" name=""/>
        <dsp:cNvSpPr/>
      </dsp:nvSpPr>
      <dsp:spPr>
        <a:xfrm>
          <a:off x="1071617" y="535470"/>
          <a:ext cx="681182" cy="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80069-9F9E-46EB-B244-7639A4E5DC73}">
      <dsp:nvSpPr>
        <dsp:cNvPr id="0" name=""/>
        <dsp:cNvSpPr/>
      </dsp:nvSpPr>
      <dsp:spPr>
        <a:xfrm>
          <a:off x="1694412" y="456097"/>
          <a:ext cx="89526" cy="167972"/>
        </a:xfrm>
        <a:prstGeom prst="chevron">
          <a:avLst>
            <a:gd name="adj" fmla="val 9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Awareness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i="1" kern="1200">
              <a:solidFill>
                <a:schemeClr val="bg1"/>
              </a:solidFill>
            </a:rPr>
            <a:t>"I know I should think about this."</a:t>
          </a:r>
          <a:endParaRPr lang="en-PH" sz="1600" i="1" kern="1200">
            <a:solidFill>
              <a:schemeClr val="bg1"/>
            </a:solidFill>
          </a:endParaRPr>
        </a:p>
      </dsp:txBody>
      <dsp:txXfrm>
        <a:off x="149802" y="1253190"/>
        <a:ext cx="1649005" cy="1672194"/>
      </dsp:txXfrm>
    </dsp:sp>
    <dsp:sp modelId="{15972BF7-1B6C-4636-8484-6D2F8A587FAA}">
      <dsp:nvSpPr>
        <dsp:cNvPr id="0" name=""/>
        <dsp:cNvSpPr/>
      </dsp:nvSpPr>
      <dsp:spPr>
        <a:xfrm>
          <a:off x="706685" y="267886"/>
          <a:ext cx="535239" cy="53523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70" tIns="20770" rIns="20770" bIns="2077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300" kern="1200">
              <a:solidFill>
                <a:srgbClr val="113D5B"/>
              </a:solidFill>
            </a:rPr>
            <a:t>1</a:t>
          </a:r>
        </a:p>
      </dsp:txBody>
      <dsp:txXfrm>
        <a:off x="785069" y="346270"/>
        <a:ext cx="378471" cy="378471"/>
      </dsp:txXfrm>
    </dsp:sp>
    <dsp:sp modelId="{4EE5D3D8-2DEB-44E5-BB5D-6A5C509DF2E2}">
      <dsp:nvSpPr>
        <dsp:cNvPr id="0" name=""/>
        <dsp:cNvSpPr/>
      </dsp:nvSpPr>
      <dsp:spPr>
        <a:xfrm>
          <a:off x="974269" y="875048"/>
          <a:ext cx="72" cy="3266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69E0B-BB27-4966-A5F7-D5F282F7D1E4}">
      <dsp:nvSpPr>
        <dsp:cNvPr id="0" name=""/>
        <dsp:cNvSpPr/>
      </dsp:nvSpPr>
      <dsp:spPr>
        <a:xfrm>
          <a:off x="98499" y="1201887"/>
          <a:ext cx="1751611" cy="177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Awareness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i="1" kern="1200">
              <a:solidFill>
                <a:schemeClr val="bg1"/>
              </a:solidFill>
            </a:rPr>
            <a:t>"I know I should think about this."</a:t>
          </a:r>
          <a:endParaRPr lang="en-PH" sz="1600" i="1" kern="1200">
            <a:solidFill>
              <a:schemeClr val="bg1"/>
            </a:solidFill>
          </a:endParaRPr>
        </a:p>
      </dsp:txBody>
      <dsp:txXfrm>
        <a:off x="149802" y="1253190"/>
        <a:ext cx="1649005" cy="1672194"/>
      </dsp:txXfrm>
    </dsp:sp>
    <dsp:sp modelId="{223B0527-2E6B-4ADD-9F04-07E36510C4D3}">
      <dsp:nvSpPr>
        <dsp:cNvPr id="0" name=""/>
        <dsp:cNvSpPr/>
      </dsp:nvSpPr>
      <dsp:spPr>
        <a:xfrm>
          <a:off x="1947423" y="535346"/>
          <a:ext cx="1751611" cy="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7887B-A3D0-4DA3-8F87-385A86F2E45C}">
      <dsp:nvSpPr>
        <dsp:cNvPr id="0" name=""/>
        <dsp:cNvSpPr/>
      </dsp:nvSpPr>
      <dsp:spPr>
        <a:xfrm>
          <a:off x="3640648" y="455973"/>
          <a:ext cx="89526" cy="168077"/>
        </a:xfrm>
        <a:prstGeom prst="chevron">
          <a:avLst>
            <a:gd name="adj" fmla="val 9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Interest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i="1" kern="1200">
              <a:solidFill>
                <a:schemeClr val="bg1"/>
              </a:solidFill>
            </a:rPr>
            <a:t>“This might apply to me.”</a:t>
          </a:r>
        </a:p>
      </dsp:txBody>
      <dsp:txXfrm>
        <a:off x="2096038" y="1253190"/>
        <a:ext cx="1649005" cy="1672194"/>
      </dsp:txXfrm>
    </dsp:sp>
    <dsp:sp modelId="{4A5854CA-BC9A-47EE-B753-CFDEE8C64FB5}">
      <dsp:nvSpPr>
        <dsp:cNvPr id="0" name=""/>
        <dsp:cNvSpPr/>
      </dsp:nvSpPr>
      <dsp:spPr>
        <a:xfrm>
          <a:off x="2652921" y="267763"/>
          <a:ext cx="535239" cy="53523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70" tIns="20770" rIns="20770" bIns="2077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300" kern="1200">
              <a:solidFill>
                <a:srgbClr val="113D5B"/>
              </a:solidFill>
            </a:rPr>
            <a:t>2</a:t>
          </a:r>
        </a:p>
      </dsp:txBody>
      <dsp:txXfrm>
        <a:off x="2731305" y="346147"/>
        <a:ext cx="378471" cy="378471"/>
      </dsp:txXfrm>
    </dsp:sp>
    <dsp:sp modelId="{E1CF1AB0-86F2-406D-8D96-28C363B35AFA}">
      <dsp:nvSpPr>
        <dsp:cNvPr id="0" name=""/>
        <dsp:cNvSpPr/>
      </dsp:nvSpPr>
      <dsp:spPr>
        <a:xfrm>
          <a:off x="2920505" y="874969"/>
          <a:ext cx="72" cy="3268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E4A5A-EF60-4243-876A-88CA5F423821}">
      <dsp:nvSpPr>
        <dsp:cNvPr id="0" name=""/>
        <dsp:cNvSpPr/>
      </dsp:nvSpPr>
      <dsp:spPr>
        <a:xfrm>
          <a:off x="2044735" y="1201887"/>
          <a:ext cx="1751611" cy="177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Interest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i="1" kern="1200">
              <a:solidFill>
                <a:schemeClr val="bg1"/>
              </a:solidFill>
            </a:rPr>
            <a:t>“This might apply to me.”</a:t>
          </a:r>
        </a:p>
      </dsp:txBody>
      <dsp:txXfrm>
        <a:off x="2096038" y="1253190"/>
        <a:ext cx="1649005" cy="1672194"/>
      </dsp:txXfrm>
    </dsp:sp>
    <dsp:sp modelId="{3BE3A869-1C89-4712-A4DB-493E26D79D2C}">
      <dsp:nvSpPr>
        <dsp:cNvPr id="0" name=""/>
        <dsp:cNvSpPr/>
      </dsp:nvSpPr>
      <dsp:spPr>
        <a:xfrm>
          <a:off x="3893658" y="535277"/>
          <a:ext cx="1751611" cy="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B2B0E-DDA6-4398-9694-DD50E690FF58}">
      <dsp:nvSpPr>
        <dsp:cNvPr id="0" name=""/>
        <dsp:cNvSpPr/>
      </dsp:nvSpPr>
      <dsp:spPr>
        <a:xfrm>
          <a:off x="5586883" y="455906"/>
          <a:ext cx="89526" cy="168121"/>
        </a:xfrm>
        <a:prstGeom prst="chevron">
          <a:avLst>
            <a:gd name="adj" fmla="val 9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Diagnosis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b="0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0" kern="1200">
              <a:solidFill>
                <a:schemeClr val="bg1"/>
              </a:solidFill>
            </a:rPr>
            <a:t>“</a:t>
          </a:r>
          <a:r>
            <a:rPr lang="en-PH" sz="1600" b="0" i="1" kern="1200">
              <a:solidFill>
                <a:schemeClr val="bg1"/>
              </a:solidFill>
            </a:rPr>
            <a:t>Where do I stand?”</a:t>
          </a:r>
          <a:endParaRPr lang="en-PH" sz="1600" b="0" kern="1200">
            <a:solidFill>
              <a:schemeClr val="bg1"/>
            </a:solidFill>
          </a:endParaRPr>
        </a:p>
      </dsp:txBody>
      <dsp:txXfrm>
        <a:off x="4042273" y="1253157"/>
        <a:ext cx="1649005" cy="1672194"/>
      </dsp:txXfrm>
    </dsp:sp>
    <dsp:sp modelId="{277763FF-2A95-4859-8E7D-6C13C4744CD1}">
      <dsp:nvSpPr>
        <dsp:cNvPr id="0" name=""/>
        <dsp:cNvSpPr/>
      </dsp:nvSpPr>
      <dsp:spPr>
        <a:xfrm>
          <a:off x="4599156" y="267693"/>
          <a:ext cx="535239" cy="53523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70" tIns="20770" rIns="20770" bIns="2077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300" kern="1200">
              <a:solidFill>
                <a:srgbClr val="113D5B"/>
              </a:solidFill>
            </a:rPr>
            <a:t>3</a:t>
          </a:r>
        </a:p>
      </dsp:txBody>
      <dsp:txXfrm>
        <a:off x="4677540" y="346077"/>
        <a:ext cx="378471" cy="378471"/>
      </dsp:txXfrm>
    </dsp:sp>
    <dsp:sp modelId="{95C690C0-D5B8-4504-8A87-458681F48781}">
      <dsp:nvSpPr>
        <dsp:cNvPr id="0" name=""/>
        <dsp:cNvSpPr/>
      </dsp:nvSpPr>
      <dsp:spPr>
        <a:xfrm>
          <a:off x="4866740" y="874918"/>
          <a:ext cx="72" cy="3269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CBF23-C2D5-401C-8E65-F77C62503DB9}">
      <dsp:nvSpPr>
        <dsp:cNvPr id="0" name=""/>
        <dsp:cNvSpPr/>
      </dsp:nvSpPr>
      <dsp:spPr>
        <a:xfrm>
          <a:off x="3990970" y="1201854"/>
          <a:ext cx="1751611" cy="177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Diagnosis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b="0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0" kern="1200">
              <a:solidFill>
                <a:schemeClr val="bg1"/>
              </a:solidFill>
            </a:rPr>
            <a:t>“</a:t>
          </a:r>
          <a:r>
            <a:rPr lang="en-PH" sz="1600" b="0" i="1" kern="1200">
              <a:solidFill>
                <a:schemeClr val="bg1"/>
              </a:solidFill>
            </a:rPr>
            <a:t>Where do I stand?”</a:t>
          </a:r>
          <a:endParaRPr lang="en-PH" sz="1600" b="0" kern="1200">
            <a:solidFill>
              <a:schemeClr val="bg1"/>
            </a:solidFill>
          </a:endParaRPr>
        </a:p>
      </dsp:txBody>
      <dsp:txXfrm>
        <a:off x="4042273" y="1253157"/>
        <a:ext cx="1649005" cy="1672194"/>
      </dsp:txXfrm>
    </dsp:sp>
    <dsp:sp modelId="{FB70F91A-690E-49BD-969C-3D85455B46EA}">
      <dsp:nvSpPr>
        <dsp:cNvPr id="0" name=""/>
        <dsp:cNvSpPr/>
      </dsp:nvSpPr>
      <dsp:spPr>
        <a:xfrm>
          <a:off x="5839894" y="535254"/>
          <a:ext cx="1751611" cy="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07BA6-3C76-41FE-AE4E-5E5084E9B386}">
      <dsp:nvSpPr>
        <dsp:cNvPr id="0" name=""/>
        <dsp:cNvSpPr/>
      </dsp:nvSpPr>
      <dsp:spPr>
        <a:xfrm>
          <a:off x="7533118" y="455884"/>
          <a:ext cx="89526" cy="168140"/>
        </a:xfrm>
        <a:prstGeom prst="chevron">
          <a:avLst>
            <a:gd name="adj" fmla="val 9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Planning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b="1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0" i="1" kern="1200">
              <a:solidFill>
                <a:schemeClr val="bg1"/>
              </a:solidFill>
            </a:rPr>
            <a:t>“What should I do next?”</a:t>
          </a:r>
        </a:p>
      </dsp:txBody>
      <dsp:txXfrm>
        <a:off x="5988508" y="1253157"/>
        <a:ext cx="1649005" cy="1672194"/>
      </dsp:txXfrm>
    </dsp:sp>
    <dsp:sp modelId="{BC0AA745-0478-41E9-91CF-56094F27C186}">
      <dsp:nvSpPr>
        <dsp:cNvPr id="0" name=""/>
        <dsp:cNvSpPr/>
      </dsp:nvSpPr>
      <dsp:spPr>
        <a:xfrm>
          <a:off x="6545391" y="267670"/>
          <a:ext cx="535239" cy="53523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70" tIns="20770" rIns="20770" bIns="2077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300" kern="1200">
              <a:solidFill>
                <a:srgbClr val="113D5B"/>
              </a:solidFill>
            </a:rPr>
            <a:t>4</a:t>
          </a:r>
        </a:p>
      </dsp:txBody>
      <dsp:txXfrm>
        <a:off x="6623775" y="346054"/>
        <a:ext cx="378471" cy="378471"/>
      </dsp:txXfrm>
    </dsp:sp>
    <dsp:sp modelId="{A590685A-335A-451B-A6F1-A09D52A74BE9}">
      <dsp:nvSpPr>
        <dsp:cNvPr id="0" name=""/>
        <dsp:cNvSpPr/>
      </dsp:nvSpPr>
      <dsp:spPr>
        <a:xfrm>
          <a:off x="6812975" y="874904"/>
          <a:ext cx="72" cy="3269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2DA3A-7318-4F42-B7CA-567575082B6D}">
      <dsp:nvSpPr>
        <dsp:cNvPr id="0" name=""/>
        <dsp:cNvSpPr/>
      </dsp:nvSpPr>
      <dsp:spPr>
        <a:xfrm>
          <a:off x="5937205" y="1201854"/>
          <a:ext cx="1751611" cy="177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Planning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b="1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0" i="1" kern="1200">
              <a:solidFill>
                <a:schemeClr val="bg1"/>
              </a:solidFill>
            </a:rPr>
            <a:t>“What should I do next?”</a:t>
          </a:r>
        </a:p>
      </dsp:txBody>
      <dsp:txXfrm>
        <a:off x="5988508" y="1253157"/>
        <a:ext cx="1649005" cy="1672194"/>
      </dsp:txXfrm>
    </dsp:sp>
    <dsp:sp modelId="{696B3BE6-D5F0-4DDE-80AB-38E8621F1641}">
      <dsp:nvSpPr>
        <dsp:cNvPr id="0" name=""/>
        <dsp:cNvSpPr/>
      </dsp:nvSpPr>
      <dsp:spPr>
        <a:xfrm>
          <a:off x="7786129" y="535245"/>
          <a:ext cx="973117" cy="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12066-18C9-470E-B564-CDB6DED48727}">
      <dsp:nvSpPr>
        <dsp:cNvPr id="0" name=""/>
        <dsp:cNvSpPr/>
      </dsp:nvSpPr>
      <dsp:spPr>
        <a:xfrm>
          <a:off x="8491627" y="267661"/>
          <a:ext cx="535239" cy="53523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70" tIns="20770" rIns="20770" bIns="2077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300" kern="1200">
              <a:solidFill>
                <a:srgbClr val="113D5B"/>
              </a:solidFill>
            </a:rPr>
            <a:t>5</a:t>
          </a:r>
        </a:p>
      </dsp:txBody>
      <dsp:txXfrm>
        <a:off x="8570011" y="346045"/>
        <a:ext cx="378471" cy="378471"/>
      </dsp:txXfrm>
    </dsp:sp>
    <dsp:sp modelId="{67EBE60B-D44A-4B66-9C85-7FDA7BEE1AA8}">
      <dsp:nvSpPr>
        <dsp:cNvPr id="0" name=""/>
        <dsp:cNvSpPr/>
      </dsp:nvSpPr>
      <dsp:spPr>
        <a:xfrm>
          <a:off x="8759211" y="874898"/>
          <a:ext cx="72" cy="3269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CA91A-605E-47EE-B0A4-4B0A851D39F8}">
      <dsp:nvSpPr>
        <dsp:cNvPr id="0" name=""/>
        <dsp:cNvSpPr/>
      </dsp:nvSpPr>
      <dsp:spPr>
        <a:xfrm>
          <a:off x="7883441" y="1201854"/>
          <a:ext cx="1751611" cy="177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13D5B">
                <a:shade val="30000"/>
                <a:satMod val="115000"/>
              </a:srgbClr>
            </a:gs>
            <a:gs pos="50000">
              <a:srgbClr val="113D5B">
                <a:shade val="67500"/>
                <a:satMod val="115000"/>
              </a:srgbClr>
            </a:gs>
            <a:gs pos="100000">
              <a:srgbClr val="113D5B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6" tIns="165100" rIns="30896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solidFill>
                <a:schemeClr val="bg1"/>
              </a:solidFill>
            </a:rPr>
            <a:t>Implementation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b="0" i="1" kern="120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0" i="1" kern="1200">
              <a:solidFill>
                <a:schemeClr val="bg1"/>
              </a:solidFill>
            </a:rPr>
            <a:t>“Help me execute.”</a:t>
          </a:r>
        </a:p>
      </dsp:txBody>
      <dsp:txXfrm>
        <a:off x="7934744" y="1253157"/>
        <a:ext cx="1649005" cy="1672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58E4F-F1E1-4901-B2D4-340412472DF8}">
      <dsp:nvSpPr>
        <dsp:cNvPr id="0" name=""/>
        <dsp:cNvSpPr/>
      </dsp:nvSpPr>
      <dsp:spPr>
        <a:xfrm>
          <a:off x="6711" y="1809237"/>
          <a:ext cx="1633514" cy="134730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kern="1200">
              <a:solidFill>
                <a:srgbClr val="113D5B"/>
              </a:solidFill>
            </a:rPr>
            <a:t>Owner completes assessment.</a:t>
          </a:r>
          <a:endParaRPr lang="en-PH" sz="1400" kern="1200">
            <a:solidFill>
              <a:srgbClr val="113D5B"/>
            </a:solidFill>
          </a:endParaRPr>
        </a:p>
      </dsp:txBody>
      <dsp:txXfrm>
        <a:off x="37716" y="1840242"/>
        <a:ext cx="1571504" cy="996589"/>
      </dsp:txXfrm>
    </dsp:sp>
    <dsp:sp modelId="{F02ABE47-AFFD-4440-B40C-3E1C436F0180}">
      <dsp:nvSpPr>
        <dsp:cNvPr id="0" name=""/>
        <dsp:cNvSpPr/>
      </dsp:nvSpPr>
      <dsp:spPr>
        <a:xfrm>
          <a:off x="920964" y="2116693"/>
          <a:ext cx="1821304" cy="1821304"/>
        </a:xfrm>
        <a:prstGeom prst="leftCircularArrow">
          <a:avLst>
            <a:gd name="adj1" fmla="val 3263"/>
            <a:gd name="adj2" fmla="val 402526"/>
            <a:gd name="adj3" fmla="val 2178037"/>
            <a:gd name="adj4" fmla="val 9024489"/>
            <a:gd name="adj5" fmla="val 3806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A3488-A0A5-4642-BB35-4A1B64FE4F91}">
      <dsp:nvSpPr>
        <dsp:cNvPr id="0" name=""/>
        <dsp:cNvSpPr/>
      </dsp:nvSpPr>
      <dsp:spPr>
        <a:xfrm>
          <a:off x="369714" y="2867836"/>
          <a:ext cx="1452012" cy="57741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/>
            <a:t>Step 1</a:t>
          </a:r>
          <a:endParaRPr lang="en-PH" sz="1400" kern="1200"/>
        </a:p>
      </dsp:txBody>
      <dsp:txXfrm>
        <a:off x="386626" y="2884748"/>
        <a:ext cx="1418188" cy="543593"/>
      </dsp:txXfrm>
    </dsp:sp>
    <dsp:sp modelId="{995223D6-EFAE-4F2D-B398-0F74AFA8B7F1}">
      <dsp:nvSpPr>
        <dsp:cNvPr id="0" name=""/>
        <dsp:cNvSpPr/>
      </dsp:nvSpPr>
      <dsp:spPr>
        <a:xfrm>
          <a:off x="2104683" y="1809237"/>
          <a:ext cx="1633514" cy="134730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kern="1200">
              <a:solidFill>
                <a:srgbClr val="113D5B"/>
              </a:solidFill>
              <a:latin typeface="Aptos"/>
              <a:ea typeface="+mn-ea"/>
              <a:cs typeface="+mn-cs"/>
            </a:rPr>
            <a:t>Owner</a:t>
          </a:r>
          <a:r>
            <a:rPr lang="en-AU" sz="1400" kern="1200">
              <a:solidFill>
                <a:srgbClr val="113D5B"/>
              </a:solidFill>
            </a:rPr>
            <a:t> receives insights.</a:t>
          </a:r>
          <a:endParaRPr lang="en-PH" sz="1400" kern="1200">
            <a:solidFill>
              <a:srgbClr val="113D5B"/>
            </a:solidFill>
          </a:endParaRPr>
        </a:p>
      </dsp:txBody>
      <dsp:txXfrm>
        <a:off x="2135688" y="2128950"/>
        <a:ext cx="1571504" cy="996589"/>
      </dsp:txXfrm>
    </dsp:sp>
    <dsp:sp modelId="{394E58FD-B8A9-43EC-A27B-FE774E061343}">
      <dsp:nvSpPr>
        <dsp:cNvPr id="0" name=""/>
        <dsp:cNvSpPr/>
      </dsp:nvSpPr>
      <dsp:spPr>
        <a:xfrm>
          <a:off x="3005323" y="974957"/>
          <a:ext cx="2030030" cy="2030030"/>
        </a:xfrm>
        <a:prstGeom prst="circularArrow">
          <a:avLst>
            <a:gd name="adj1" fmla="val 2927"/>
            <a:gd name="adj2" fmla="val 358293"/>
            <a:gd name="adj3" fmla="val 19466196"/>
            <a:gd name="adj4" fmla="val 12575511"/>
            <a:gd name="adj5" fmla="val 3415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E1946-346C-4032-B194-A1BDBD8ADC68}">
      <dsp:nvSpPr>
        <dsp:cNvPr id="0" name=""/>
        <dsp:cNvSpPr/>
      </dsp:nvSpPr>
      <dsp:spPr>
        <a:xfrm>
          <a:off x="2467686" y="1520528"/>
          <a:ext cx="1452012" cy="57741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2</a:t>
          </a:r>
        </a:p>
      </dsp:txBody>
      <dsp:txXfrm>
        <a:off x="2484598" y="1537440"/>
        <a:ext cx="1418188" cy="543593"/>
      </dsp:txXfrm>
    </dsp:sp>
    <dsp:sp modelId="{5C7D487B-94D5-487C-A19E-9ADC2B8DB917}">
      <dsp:nvSpPr>
        <dsp:cNvPr id="0" name=""/>
        <dsp:cNvSpPr/>
      </dsp:nvSpPr>
      <dsp:spPr>
        <a:xfrm>
          <a:off x="4202654" y="1809237"/>
          <a:ext cx="1633514" cy="134730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kern="1200">
              <a:solidFill>
                <a:srgbClr val="113D5B"/>
              </a:solidFill>
            </a:rPr>
            <a:t>Value gap </a:t>
          </a:r>
          <a:r>
            <a:rPr lang="en-AU" sz="1400" kern="1200">
              <a:solidFill>
                <a:srgbClr val="113D5B"/>
              </a:solidFill>
              <a:latin typeface="Aptos"/>
              <a:ea typeface="+mn-ea"/>
              <a:cs typeface="+mn-cs"/>
            </a:rPr>
            <a:t>becomes</a:t>
          </a:r>
          <a:r>
            <a:rPr lang="en-AU" sz="1400" kern="1200">
              <a:solidFill>
                <a:srgbClr val="113D5B"/>
              </a:solidFill>
            </a:rPr>
            <a:t> visible.</a:t>
          </a:r>
          <a:endParaRPr lang="en-PH" sz="1400" kern="1200">
            <a:solidFill>
              <a:srgbClr val="113D5B"/>
            </a:solidFill>
          </a:endParaRPr>
        </a:p>
      </dsp:txBody>
      <dsp:txXfrm>
        <a:off x="4233659" y="1840242"/>
        <a:ext cx="1571504" cy="996589"/>
      </dsp:txXfrm>
    </dsp:sp>
    <dsp:sp modelId="{2A6784A3-771D-43DC-B552-9CCC25240101}">
      <dsp:nvSpPr>
        <dsp:cNvPr id="0" name=""/>
        <dsp:cNvSpPr/>
      </dsp:nvSpPr>
      <dsp:spPr>
        <a:xfrm>
          <a:off x="5116907" y="2116693"/>
          <a:ext cx="1821304" cy="1821304"/>
        </a:xfrm>
        <a:prstGeom prst="leftCircularArrow">
          <a:avLst>
            <a:gd name="adj1" fmla="val 3263"/>
            <a:gd name="adj2" fmla="val 402526"/>
            <a:gd name="adj3" fmla="val 2178037"/>
            <a:gd name="adj4" fmla="val 9024489"/>
            <a:gd name="adj5" fmla="val 3806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1ED9E-4491-442F-B4AF-4B0E319DEBBB}">
      <dsp:nvSpPr>
        <dsp:cNvPr id="0" name=""/>
        <dsp:cNvSpPr/>
      </dsp:nvSpPr>
      <dsp:spPr>
        <a:xfrm>
          <a:off x="4565657" y="2867836"/>
          <a:ext cx="1452012" cy="57741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3</a:t>
          </a:r>
          <a:endParaRPr lang="en-PH" sz="1400" b="1" kern="1200">
            <a:solidFill>
              <a:prstClr val="white"/>
            </a:solidFill>
            <a:latin typeface="Aptos"/>
            <a:ea typeface="+mn-ea"/>
            <a:cs typeface="+mn-cs"/>
          </a:endParaRPr>
        </a:p>
      </dsp:txBody>
      <dsp:txXfrm>
        <a:off x="4582569" y="2884748"/>
        <a:ext cx="1418188" cy="543593"/>
      </dsp:txXfrm>
    </dsp:sp>
    <dsp:sp modelId="{727F137E-346F-47D4-B534-C6498250DE68}">
      <dsp:nvSpPr>
        <dsp:cNvPr id="0" name=""/>
        <dsp:cNvSpPr/>
      </dsp:nvSpPr>
      <dsp:spPr>
        <a:xfrm>
          <a:off x="6300625" y="1809237"/>
          <a:ext cx="1633514" cy="134730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kern="1200">
              <a:solidFill>
                <a:srgbClr val="113D5B"/>
              </a:solidFill>
              <a:latin typeface="Aptos"/>
              <a:ea typeface="+mn-ea"/>
              <a:cs typeface="+mn-cs"/>
            </a:rPr>
            <a:t>Advisor</a:t>
          </a:r>
          <a:r>
            <a:rPr lang="en-AU" sz="1400" kern="1200">
              <a:solidFill>
                <a:srgbClr val="113D5B"/>
              </a:solidFill>
            </a:rPr>
            <a:t> discusses findings.</a:t>
          </a:r>
          <a:endParaRPr lang="en-PH" sz="1400" kern="1200">
            <a:solidFill>
              <a:srgbClr val="113D5B"/>
            </a:solidFill>
          </a:endParaRPr>
        </a:p>
      </dsp:txBody>
      <dsp:txXfrm>
        <a:off x="6331630" y="2128950"/>
        <a:ext cx="1571504" cy="996589"/>
      </dsp:txXfrm>
    </dsp:sp>
    <dsp:sp modelId="{F1956681-A2D6-4919-9F5B-7EB81AF9D6FF}">
      <dsp:nvSpPr>
        <dsp:cNvPr id="0" name=""/>
        <dsp:cNvSpPr/>
      </dsp:nvSpPr>
      <dsp:spPr>
        <a:xfrm>
          <a:off x="7201266" y="974957"/>
          <a:ext cx="2030030" cy="2030030"/>
        </a:xfrm>
        <a:prstGeom prst="circularArrow">
          <a:avLst>
            <a:gd name="adj1" fmla="val 2927"/>
            <a:gd name="adj2" fmla="val 358293"/>
            <a:gd name="adj3" fmla="val 19466196"/>
            <a:gd name="adj4" fmla="val 12575511"/>
            <a:gd name="adj5" fmla="val 3415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40E48-BA8D-443C-9E00-0865012EBC26}">
      <dsp:nvSpPr>
        <dsp:cNvPr id="0" name=""/>
        <dsp:cNvSpPr/>
      </dsp:nvSpPr>
      <dsp:spPr>
        <a:xfrm>
          <a:off x="6663629" y="1520528"/>
          <a:ext cx="1452012" cy="57741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4</a:t>
          </a:r>
          <a:endParaRPr lang="en-PH" sz="1400" b="1" kern="1200">
            <a:solidFill>
              <a:prstClr val="white"/>
            </a:solidFill>
            <a:latin typeface="Aptos"/>
            <a:ea typeface="+mn-ea"/>
            <a:cs typeface="+mn-cs"/>
          </a:endParaRPr>
        </a:p>
      </dsp:txBody>
      <dsp:txXfrm>
        <a:off x="6680541" y="1537440"/>
        <a:ext cx="1418188" cy="543593"/>
      </dsp:txXfrm>
    </dsp:sp>
    <dsp:sp modelId="{F01C3E0A-4151-48C2-87B6-94698C612FD1}">
      <dsp:nvSpPr>
        <dsp:cNvPr id="0" name=""/>
        <dsp:cNvSpPr/>
      </dsp:nvSpPr>
      <dsp:spPr>
        <a:xfrm>
          <a:off x="8398597" y="1809237"/>
          <a:ext cx="1633514" cy="134730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300" kern="1200">
              <a:solidFill>
                <a:srgbClr val="113D5B"/>
              </a:solidFill>
            </a:rPr>
            <a:t>Engagement begins. The </a:t>
          </a:r>
          <a:r>
            <a:rPr lang="en-AU" sz="1300" kern="1200">
              <a:solidFill>
                <a:srgbClr val="113D5B"/>
              </a:solidFill>
              <a:latin typeface="Aptos"/>
              <a:ea typeface="+mn-ea"/>
              <a:cs typeface="+mn-cs"/>
            </a:rPr>
            <a:t>assessment</a:t>
          </a:r>
          <a:r>
            <a:rPr lang="en-AU" sz="1300" kern="1200">
              <a:solidFill>
                <a:srgbClr val="113D5B"/>
              </a:solidFill>
            </a:rPr>
            <a:t> creates the conversation.</a:t>
          </a:r>
          <a:endParaRPr lang="en-PH" sz="1300" kern="1200">
            <a:solidFill>
              <a:srgbClr val="113D5B"/>
            </a:solidFill>
          </a:endParaRPr>
        </a:p>
      </dsp:txBody>
      <dsp:txXfrm>
        <a:off x="8429602" y="1840242"/>
        <a:ext cx="1571504" cy="996589"/>
      </dsp:txXfrm>
    </dsp:sp>
    <dsp:sp modelId="{4B8C7D00-3C6A-4BE9-95FB-2F85D504F196}">
      <dsp:nvSpPr>
        <dsp:cNvPr id="0" name=""/>
        <dsp:cNvSpPr/>
      </dsp:nvSpPr>
      <dsp:spPr>
        <a:xfrm>
          <a:off x="8761600" y="2867836"/>
          <a:ext cx="1452012" cy="57741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>
              <a:solidFill>
                <a:prstClr val="white"/>
              </a:solidFill>
              <a:latin typeface="Aptos"/>
              <a:ea typeface="+mn-ea"/>
              <a:cs typeface="+mn-cs"/>
            </a:rPr>
            <a:t>Step 5</a:t>
          </a:r>
          <a:endParaRPr lang="en-PH" sz="1400" b="1" kern="1200">
            <a:solidFill>
              <a:prstClr val="white"/>
            </a:solidFill>
            <a:latin typeface="Aptos"/>
            <a:ea typeface="+mn-ea"/>
            <a:cs typeface="+mn-cs"/>
          </a:endParaRPr>
        </a:p>
      </dsp:txBody>
      <dsp:txXfrm>
        <a:off x="8778512" y="2884748"/>
        <a:ext cx="1418188" cy="543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layout/NumberedLinearArrowProcess#1">
  <dgm:title val=""/>
  <dgm:desc val=""/>
  <dgm:catLst>
    <dgm:cat type="process" pri="17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{6CC55E32-E349-4DB1-ACD6-95018BD7B40E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6F210EA7-BB07-42F9-8670-EC7C3FDD00EB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07BE9A8E-A4B1-4F23-BB0C-C45DD033B73A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9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1.7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ctrX" for="ch" forName="nodeText" refType="w" fact="0.5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ctrX" for="ch" forName="nodeText" refType="w" fact="0.5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608"/>
                    <dgm:constr type="h" for="ch" forName="sibTransNodeCircle" refType="w" op="lte" fact="0.54"/>
                    <dgm:constr type="w" for="ch" forName="sibTransNodeCircle" refType="h" refFor="ch" refForName="sibTransNodeCircle"/>
                    <dgm:constr type="ctrX" for="ch" forName="sibTransNodeCircle" refType="w" fact="0.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2"/>
                    <dgm:constr type="t" for="ch" forName="verticalConnector" refType="b" refFor="ch" refForName="spacerBetweenCircleAndCallout"/>
                    <dgm:constr type="h" for="ch" forName="verticalConnector" refType="h" fact="0.35"/>
                    <dgm:constr type="w" for="ch" forName="verticalConnector" val="0.002"/>
                    <dgm:constr type="ctrX" for="ch" forName="verticalConnector" refType="ctrX" refFor="ch" refForName="sibTransNodeCircle"/>
                  </dgm:constrLst>
                </dgm:if>
                <dgm:else name="ifMoreThanOneNode">
                  <dgm:choose name="firstNodeDirChoose">
                    <dgm:if name="firstNodeDirNorm" func="var" arg="dir" op="equ" val="norm">
                      <dgm:constrLst>
                        <dgm:constr type="h"/>
                        <dgm:constr type="h" for="ch" forName="lineNode" val="0.002"/>
                        <dgm:constr type="w" for="ch" forName="lineNode" refType="w" fact="0.35"/>
                        <dgm:constr type="l" for="ch" forName="lineNode" refType="w" fact="0.55"/>
                        <dgm:constr type="w" for="ch" forName="lineArrowNode" refType="w" fact="0.046"/>
                        <dgm:constr type="h" for="ch" forName="lineArrowNode" refType="h" fact="0.18"/>
                        <dgm:constr type="l" for="ch" forName="lineArrowNode" refType="w" fact="0.87"/>
                        <dgm:constr type="t" for="ch" forName="lineArrowNode" refType="h" fact="0.165"/>
                        <dgm:constr type="ctrY" for="ch" forName="lineNode" refType="ctrY" refFor="ch" refForName="sibTransNodeCircle"/>
                        <dgm:constr type="h" for="ch" forName="sibTransNodeCircle" refType="h" fact="0.608"/>
                        <dgm:constr type="h" for="ch" forName="sibTransNodeCircle" refType="w" op="lte" fact="0.54"/>
                        <dgm:constr type="w" for="ch" forName="sibTransNodeCircle" refType="h" refFor="ch" refForName="sibTransNodeCircle"/>
                        <dgm:constr type="ctrX" for="ch" forName="sibTransNodeCircle" refType="w" fact="0.5"/>
                        <dgm:constr type="ctrY" for="ch" forName="sibTransNodeCircle" refType="h" fact="0.25"/>
                        <dgm:constr type="t" for="ch" forName="spacerBetweenCircleAndCallout" refType="b" refFor="ch" refForName="sibTransNodeCircle"/>
                        <dgm:constr type="h" for="ch" forName="spacerBetweenCircleAndCallout" val="2"/>
                        <dgm:constr type="t" for="ch" forName="verticalConnector" refType="b" refFor="ch" refForName="spacerBetweenCircleAndCallout"/>
                        <dgm:constr type="h" for="ch" forName="verticalConnector" refType="h" fact="0.35"/>
                        <dgm:constr type="w" for="ch" forName="verticalConnector" val="0.002"/>
                        <dgm:constr type="ctrX" for="ch" forName="verticalConnector" refType="ctrX" refFor="ch" refForName="sibTransNodeCircle"/>
                      </dgm:constrLst>
                    </dgm:if>
                    <dgm:else name="firstNodeDirRev">
                      <dgm:constrLst>
                        <dgm:constr type="h"/>
                        <dgm:constr type="h" for="ch" forName="lineNode" val="0.002"/>
                        <dgm:constr type="w" for="ch" forName="lineNode" refType="w" fact="0.35"/>
                        <dgm:constr type="l" for="ch" forName="lineNode" refType="w" fact="0.1"/>
                        <dgm:constr type="w" for="ch" forName="lineArrowNode" refType="w" fact="0.046"/>
                        <dgm:constr type="h" for="ch" forName="lineArrowNode" refType="h" fact="0.18"/>
                        <dgm:constr type="l" for="ch" forName="lineArrowNode" refType="w" fact="0.084"/>
                        <dgm:constr type="t" for="ch" forName="lineArrowNode" refType="h" fact="0.165"/>
                        <dgm:constr type="ctrY" for="ch" forName="lineNode" refType="ctrY" refFor="ch" refForName="sibTransNodeCircle"/>
                        <dgm:constr type="h" for="ch" forName="sibTransNodeCircle" refType="h" fact="0.608"/>
                        <dgm:constr type="h" for="ch" forName="sibTransNodeCircle" refType="w" op="lte" fact="0.54"/>
                        <dgm:constr type="w" for="ch" forName="sibTransNodeCircle" refType="h" refFor="ch" refForName="sibTransNodeCircle"/>
                        <dgm:constr type="ctrX" for="ch" forName="sibTransNodeCircle" refType="w" fact="0.5"/>
                        <dgm:constr type="ctrY" for="ch" forName="sibTransNodeCircle" refType="h" fact="0.25"/>
                        <dgm:constr type="t" for="ch" forName="spacerBetweenCircleAndCallout" refType="b" refFor="ch" refForName="sibTransNodeCircle"/>
                        <dgm:constr type="h" for="ch" forName="spacerBetweenCircleAndCallout" val="2"/>
                        <dgm:constr type="t" for="ch" forName="verticalConnector" refType="b" refFor="ch" refForName="spacerBetweenCircleAndCallout"/>
                        <dgm:constr type="h" for="ch" forName="verticalConnector" refType="h" fact="0.35"/>
                        <dgm:constr type="w" for="ch" forName="verticalConnector" val="0.002"/>
                        <dgm:constr type="ctrX" for="ch" forName="verticalConnector" refType="ctrX" refFor="ch" refForName="sibTransNodeCircle"/>
                      </dgm:constrLst>
                    </dgm:else>
                  </dgm:choose>
                </dgm:else>
              </dgm:choose>
            </dgm:if>
            <dgm:if name="ifLastNode" axis="self" ptType="node" func="revPos" op="equ" val="1">
              <dgm:choose name="lastNodeDirChoose">
                <dgm:if name="lastNodeDirNorm" func="var" arg="dir" op="equ" val="norm">
                  <dgm:constrLst>
                    <dgm:constr type="h"/>
                    <dgm:constr type="h" for="ch" forName="lineNode" val="0.002"/>
                    <dgm:constr type="w" for="ch" forName="lineNode" refType="w" fact="0.5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608"/>
                    <dgm:constr type="h" for="ch" forName="sibTransNodeCircle" refType="w" op="lte" fact="0.54"/>
                    <dgm:constr type="w" for="ch" forName="sibTransNodeCircle" refType="h" refFor="ch" refForName="sibTransNodeCircle"/>
                    <dgm:constr type="ctrX" for="ch" forName="sibTransNodeCircle" refType="w" fact="0.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2"/>
                    <dgm:constr type="t" for="ch" forName="verticalConnector" refType="b" refFor="ch" refForName="spacerBetweenCircleAndCallout"/>
                    <dgm:constr type="h" for="ch" forName="verticalConnector" refType="h" fact="0.35"/>
                    <dgm:constr type="w" for="ch" forName="verticalConnector" val="0.002"/>
                    <dgm:constr type="ctrX" for="ch" forName="verticalConnector" refType="ctrX" refFor="ch" refForName="sibTransNodeCircle"/>
                  </dgm:constrLst>
                </dgm:if>
                <dgm:else name="lastNodeDirRev">
                  <dgm:constrLst>
                    <dgm:constr type="h"/>
                    <dgm:constr type="h" for="ch" forName="lineNode" val="0.002"/>
                    <dgm:constr type="w" for="ch" forName="lineNode" refType="w" fact="0.5"/>
                    <dgm:constr type="l" for="ch" forName="lineNode" refType="w" fact="0.5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608"/>
                    <dgm:constr type="h" for="ch" forName="sibTransNodeCircle" refType="w" op="lte" fact="0.54"/>
                    <dgm:constr type="w" for="ch" forName="sibTransNodeCircle" refType="h" refFor="ch" refForName="sibTransNodeCircle"/>
                    <dgm:constr type="ctrX" for="ch" forName="sibTransNodeCircle" refType="w" fact="0.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2"/>
                    <dgm:constr type="t" for="ch" forName="verticalConnector" refType="b" refFor="ch" refForName="spacerBetweenCircleAndCallout"/>
                    <dgm:constr type="h" for="ch" forName="verticalConnector" refType="h" fact="0.35"/>
                    <dgm:constr type="w" for="ch" forName="verticalConnector" val="0.002"/>
                    <dgm:constr type="ctrX" for="ch" forName="verticalConnector" refType="ctrX" refFor="ch" refForName="sibTransNodeCircle"/>
                  </dgm:constrLst>
                </dgm:else>
              </dgm:choose>
            </dgm:if>
            <dgm:else name="allOtherNodes">
              <dgm:choose name="middleNodeDirChoose">
                <dgm:if name="middleNodeDirNorm" func="var" arg="dir" op="equ" val="norm">
                  <dgm:constrLst>
                    <dgm:constr type="h"/>
                    <dgm:constr type="h" for="ch" forName="lineNode" val="0.002"/>
                    <dgm:constr type="w" for="ch" forName="lineNode" refType="w" fact="0.9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87"/>
                    <dgm:constr type="t" for="ch" forName="lineArrowNode" refType="h" fact="0.165"/>
                    <dgm:constr type="ctrY" for="ch" forName="lineNode" refType="ctrY" refFor="ch" refForName="sibTransNodeCircle"/>
                    <dgm:constr type="h" for="ch" forName="sibTransNodeCircle" refType="h" fact="0.608"/>
                    <dgm:constr type="h" for="ch" forName="sibTransNodeCircle" refType="w" op="lte" fact="0.54"/>
                    <dgm:constr type="w" for="ch" forName="sibTransNodeCircle" refType="h" refFor="ch" refForName="sibTransNodeCircle"/>
                    <dgm:constr type="ctrX" for="ch" forName="sibTransNodeCircle" refType="w" fact="0.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2"/>
                    <dgm:constr type="t" for="ch" forName="verticalConnector" refType="b" refFor="ch" refForName="spacerBetweenCircleAndCallout"/>
                    <dgm:constr type="h" for="ch" forName="verticalConnector" refType="h" fact="0.35"/>
                    <dgm:constr type="w" for="ch" forName="verticalConnector" val="0.002"/>
                    <dgm:constr type="ctrX" for="ch" forName="verticalConnector" refType="ctrX" refFor="ch" refForName="sibTransNodeCircle"/>
                  </dgm:constrLst>
                </dgm:if>
                <dgm:else name="middleNodeDirRev">
                  <dgm:constrLst>
                    <dgm:constr type="h"/>
                    <dgm:constr type="h" for="ch" forName="lineNode" val="0.002"/>
                    <dgm:constr type="w" for="ch" forName="lineNode" refType="w" fact="0.9"/>
                    <dgm:constr type="l" for="ch" forName="lineNode" refType="w" fact="0.1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084"/>
                    <dgm:constr type="t" for="ch" forName="lineArrowNode" refType="h" fact="0.165"/>
                    <dgm:constr type="ctrY" for="ch" forName="lineNode" refType="ctrY" refFor="ch" refForName="sibTransNodeCircle"/>
                    <dgm:constr type="h" for="ch" forName="sibTransNodeCircle" refType="h" fact="0.608"/>
                    <dgm:constr type="h" for="ch" forName="sibTransNodeCircle" refType="w" op="lte" fact="0.54"/>
                    <dgm:constr type="w" for="ch" forName="sibTransNodeCircle" refType="h" refFor="ch" refForName="sibTransNodeCircle"/>
                    <dgm:constr type="ctrX" for="ch" forName="sibTransNodeCircle" refType="w" fact="0.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2"/>
                    <dgm:constr type="t" for="ch" forName="verticalConnector" refType="b" refFor="ch" refForName="spacerBetweenCircleAndCallout"/>
                    <dgm:constr type="h" for="ch" forName="verticalConnector" refType="h" fact="0.35"/>
                    <dgm:constr type="w" for="ch" forName="verticalConnector" val="0.002"/>
                    <dgm:constr type="ctrX" for="ch" forName="verticalConnector" refType="ctrX" refFor="ch" refForName="sibTransNodeCircle"/>
                  </dgm:constrLst>
                </dgm:else>
              </dgm:choose>
            </dgm:else>
          </dgm:choose>
          <dgm:layoutNode name="lineNode" styleLbl="align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Node1">
            <dgm:alg type="sp"/>
            <dgm:choose name="arrowDirChoose">
              <dgm:if name="arrowNorm" func="var" arg="dir" op="equ" val="norm">
                <dgm:shape xmlns:r="http://schemas.openxmlformats.org/officeDocument/2006/relationships" type="chevron" r:blip="">
                  <dgm:adjLst>
                    <dgm:adj idx="1" val="0.9"/>
                  </dgm:adjLst>
                </dgm:shape>
              </dgm:if>
              <dgm:else name="arrowRev">
                <dgm:shape xmlns:r="http://schemas.openxmlformats.org/officeDocument/2006/relationships" rot="180" type="chevron" r:blip="">
                  <dgm:adjLst>
                    <dgm:adj idx="1" val="0.9"/>
                  </dgm:adjLst>
                </dgm:shape>
              </dgm:else>
            </dgm:choose>
            <dgm:presOf axis="self" ptType="node"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  <dgm:layoutNode name="verticalConnector" styleLbl="alignAccFollowNode1">
              <dgm:alg type="sp"/>
              <dgm:shape xmlns:r="http://schemas.openxmlformats.org/officeDocument/2006/relationships" type="rect" r:blip="">
                <dgm:adjLst/>
              </dgm:shape>
              <dgm:presOf/>
              <dgm:constrLst/>
              <dgm:ruleLst/>
            </dgm:layoutNode>
          </dgm:forEach>
          <dgm:presOf/>
          <dgm:ruleLst/>
        </dgm:layoutNode>
        <dgm:layoutNode name="nodeText" styleLbl="fgAcc1">
          <dgm:varLst>
            <dgm:bulletEnabled val="1"/>
          </dgm:varLst>
          <dgm:alg type="tx">
            <dgm:param type="parTxLTRAlign" val="ctr"/>
            <dgm:param type="parTxRTLAlign" val="r"/>
            <dgm:param type="txAnchorVert" val="t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secFontSz" val="16"/>
            <dgm:constr type="primFontSz" val="18"/>
            <dgm:constr type="h"/>
            <dgm:constr type="tMarg" val="13"/>
            <dgm:constr type="lMarg" refType="w" fact="0.05"/>
            <dgm:constr type="rMarg" refType="w" fact="0.05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49F2F-5D95-463F-A0B3-6C7E0F41B139}" type="datetimeFigureOut">
              <a:t>7/12/2026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A4E39-8C86-40C0-95FA-E04B40DEC0B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3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C5489-AF4E-8003-FE0C-CFC5CC597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3A2B1-7A90-555D-C57A-049F120F6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066CE-C46D-6409-47EE-99C0310EB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7C050-DE4B-E38B-2BDD-454260266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6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19441-54EF-5581-FB8E-FAF39C82C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5142E-309B-078E-5E8C-3BF212DC2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0C663-66E6-89FA-8932-953170A13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4D806-7211-3D5D-CD99-02C90EA67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0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08BF-7C01-BE1A-7DD9-8BE2D50A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6F837-E996-13DC-8D23-E7AEABF48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BF855-E97B-E103-78D7-8ADA7C237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3D262-435D-91E4-AFDF-98FA1DAEB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8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A3A9A-F862-DC06-6453-9E8B1C494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ADD7C-D951-F30C-865D-6571938DD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4EF96-0311-1F42-F9BA-B8626D21A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166BB-D754-7568-66A3-491DD239B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18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CCB7-E4FA-1F86-242A-E24A3273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33E5FF-0AB7-F556-D071-ED61321CF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B1FD33-9E24-A92A-0FA1-86FECCC38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A01E0-96F8-E0E7-8416-9B9FEA7521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7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9F095-8E38-F448-03AF-DFCB0D046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A95F8-E871-362E-8D46-471D359A3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407E2-5406-CC40-9E65-39FB4BC9A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FB9BC-E119-6473-0207-6C09000B84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0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FB728-CB92-8B62-91C4-FC4D4787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B85B0-1DD8-AAA0-1E08-7127C93C7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9D485-FE7C-AB1E-7AD6-48EAD539D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98F0-6008-0CE6-AE6D-0E266A3BC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78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421B5-3A44-C45D-677F-8292B60E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14CF3-BB5B-E21E-305D-E8322F120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4EEC7-C713-6F01-2F00-84E6EB9F5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615A5-9F5A-03FB-3A6B-D294CB95A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74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A1C0F-5C63-5479-E242-8DBB72BF1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326FC0-EE4C-019E-1E98-E25E8AF42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A3FC3-32E9-B3B9-5E6C-2D639BD2B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53A92-AE5E-B763-D338-0036CB0E8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52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20F18-7E66-B446-1F71-72BC949C7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BBE04-1A2C-B221-31D8-FDD17AED6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6A164-3BD8-7D10-C8D1-FBB43902B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D70FA-A7F5-B728-531E-65DE8C8AAF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7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41D1-6361-BC4E-B91B-DADE4E1A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9D59F-8E3A-BBC3-1C57-D47C8FA84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F9B385-8736-B2A6-EC0B-6B68F64D4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B65C0-EBE4-13F6-A716-270892776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868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8D77C-021D-FD06-0FB0-505CA1E7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A2E25-8AC5-03FA-A0CC-6F51441B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A34D1-FE1F-C52B-5BA5-15183C5BC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4AF8E-AE70-B070-7CA1-1818428E1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66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B4F82-D57A-D408-CC85-F45541C67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1EEF8-B892-729C-C552-24DAD877B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1847A-9378-452E-F6E2-F2A5E9D50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B7558-D913-EC58-7F85-9D33C804F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06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6BCA6-342B-348A-AA60-513E5ECA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A53D0-870D-7316-58D6-3BCA6C178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46341-6942-8CC9-04A0-8736A7BF1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17571-7676-15A7-2F56-FE995D9B4F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7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51DF-A4A9-E615-701C-C9ED5728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43AB1-FD62-6D73-EE73-9C92CB882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DAE1A-C296-3A07-0BDF-72D2303C3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A2D7C-57C1-56A0-073D-4B871D00B6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081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0253D-B382-55EE-397E-44F3F4100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51510-802D-5A32-3D32-FB90494F0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8E77D5-A7F9-33EE-5665-F34938C19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FCD6E-48B3-4D8C-F23A-B7569B4406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82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094B9-8E58-AD46-D542-4FD33EE66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74843-4BE8-DAFD-799C-0D5529749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5FC50-511D-73DF-26D4-FC7D4B4F5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68B7A-F121-54CE-38AB-15916E79A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45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C820F-11E8-47C1-BA7C-71E0553FC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92613-1FC9-DF41-D0F8-6BBA8A6A2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C9201-A07C-4C35-531C-0CB2024B8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ECA68-9474-2E2C-3E53-A3D942DA71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226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AC71C-0F1D-9754-CC6A-B2DBF71E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5B0CE-6262-EAA8-59B2-922546743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FDF6D-E66C-3B94-93F6-F8FF89725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FF298-5669-03AD-E50A-FDD77C4161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89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0316-3688-C919-3058-2442B53C2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CABBF-208A-8B02-9A66-360F8315D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3C495-76F7-BB39-19D2-CFE29F617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8E1E0-D9CC-2D6B-F792-9C443343C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80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2B6CA-1C66-96B9-2292-63C13071D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A472A-F9AD-F92F-948F-DBCA543B8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572B6-4ADE-E115-461D-6CA17C4F0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B0320-31A5-3650-BB0E-AB76DFA66B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82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B15DE-2E4E-C89E-33ED-2D542B7F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5A717-9181-1726-0638-A23B594B3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A3B38-1958-0041-CFEC-A58C80E42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95558-31F2-FC10-FCC0-C186A040A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15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3665-481D-7B37-A49D-2B0C82EF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30C3D-0CDC-1C2C-70AA-13183C666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E9243-74BF-7DCF-D497-CAA1C4642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5193C-73ED-CD60-0F0C-AA006693F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785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17AF3-7DC4-1441-EE4E-0B474A8D3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E3888-569E-B5D7-E2DE-4AF929825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77C4D-CA3C-2342-457F-6C3C87339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E87A4-81BA-E99C-E609-3F604EDE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8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9C13-077B-3698-7B34-87A82ED2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D128F-9E90-2BBA-482A-538F8FD7C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A66B0-79C0-EFDF-E855-4447B9F78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E19E1-49BC-C2F2-9BE9-22A0B98D5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877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9C13-077B-3698-7B34-87A82ED2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D128F-9E90-2BBA-482A-538F8FD7C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A66B0-79C0-EFDF-E855-4447B9F78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E19E1-49BC-C2F2-9BE9-22A0B98D5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1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60B66-9FFB-AF58-56C4-035FBE0B4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F7789-E46D-289B-4698-9CFCFDD49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A3ECB-B554-A928-8CBE-F9D065E87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C5F71-6068-97A4-1178-7461E65B8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32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B80D-79AA-5CE8-BDBB-CB18B9BF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79049-2A19-E589-6CFA-51E5936DB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A8E60-B353-5D4D-D1A5-83908EAA6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1E105-0A56-3F53-4122-488A3D161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302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54742-090E-41AD-E339-F6FF07A0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77347-FD3C-47AF-65B0-5A5FFA216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F40D5-C334-E8E1-1FA0-0DAECF388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C2ACB-B873-E12A-0032-3F07A0FB5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49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3D8B9-48DC-79D5-88A1-5B7ABB8D3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F10D93-DB91-C52B-D062-5B61B3E13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BCB4A-AA52-1334-1E88-A9D559020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7DF29-77E1-E9B5-39A2-FCF8E2886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5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39A2-E16A-656C-09E0-5A7D5C916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49B4F-843D-2110-D389-B68611379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0A37F-550B-EEBD-1D1B-B412E093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7230D-DD9C-419D-5E66-FE4FFDA80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5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E18DE-1673-E784-34E9-CDDD16EB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5C246-D696-5516-8FD0-A5365B92B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1ECF2-3AAD-44F7-83F7-CFA29C239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04A5D-38A1-0FD8-B10D-868453D4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02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A2B6-8494-E5E3-8055-99CD9694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C0556-751F-297A-A9E0-223C77519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CBDBC-DF63-2D65-F69A-8FA21F58C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75292-2E0E-4870-FE02-01AEB7FD9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20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13B37-20B0-65A1-AB8B-824BA5DF4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43294-15B2-1BC0-FB87-BB6533BE4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09079-294A-6EE2-EBAA-6D3F9CCE8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2C5E1-BDFB-E9A0-54C7-E7B031421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2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67DD4-8F71-0C84-60B2-B0CE576C4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1B1A5-B585-AA32-1402-30B74CB18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8CB9E-B9CA-5273-FE99-9A5B82D0B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CFEAA-E7EE-56C2-8B0D-FD183A229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3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B3A"/>
          </a:soli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23" name="Shape 9">
            <a:extLst>
              <a:ext uri="{FF2B5EF4-FFF2-40B4-BE49-F238E27FC236}">
                <a16:creationId xmlns:a16="http://schemas.microsoft.com/office/drawing/2014/main" id="{C9256A8E-2C99-4675-BE9A-D87141F8D3FC}"/>
              </a:ext>
            </a:extLst>
          </p:cNvPr>
          <p:cNvSpPr/>
          <p:nvPr/>
        </p:nvSpPr>
        <p:spPr>
          <a:xfrm>
            <a:off x="6263640" y="438912"/>
            <a:ext cx="5504688" cy="5870448"/>
          </a:xfrm>
          <a:prstGeom prst="rect">
            <a:avLst/>
          </a:prstGeom>
          <a:solidFill>
            <a:srgbClr val="071B3A">
              <a:alpha val="40000"/>
            </a:srgbClr>
          </a:soli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Shape 2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B2A5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12" name="Shape 9"/>
          <p:cNvSpPr/>
          <p:nvPr/>
        </p:nvSpPr>
        <p:spPr>
          <a:xfrm>
            <a:off x="6181726" y="433352"/>
            <a:ext cx="6023624" cy="5873227"/>
          </a:xfrm>
          <a:prstGeom prst="rect">
            <a:avLst/>
          </a:prstGeom>
          <a:solidFill>
            <a:srgbClr val="071B3A">
              <a:alpha val="40000"/>
            </a:srgbClr>
          </a:soli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1CE795-84A0-2BC1-7FD0-17E491591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2857"/>
          <a:stretch>
            <a:fillRect/>
          </a:stretch>
        </p:blipFill>
        <p:spPr>
          <a:xfrm>
            <a:off x="6699576" y="436133"/>
            <a:ext cx="5068751" cy="58704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CF8FF6-4AE7-D858-423B-56B73D55F94C}"/>
              </a:ext>
            </a:extLst>
          </p:cNvPr>
          <p:cNvGrpSpPr/>
          <p:nvPr/>
        </p:nvGrpSpPr>
        <p:grpSpPr>
          <a:xfrm>
            <a:off x="5621733" y="371436"/>
            <a:ext cx="6440946" cy="6224957"/>
            <a:chOff x="5475813" y="371436"/>
            <a:chExt cx="6440946" cy="62249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9E74F7-5B3D-B441-63D8-2DA408A19550}"/>
                </a:ext>
              </a:extLst>
            </p:cNvPr>
            <p:cNvGrpSpPr/>
            <p:nvPr/>
          </p:nvGrpSpPr>
          <p:grpSpPr>
            <a:xfrm>
              <a:off x="5479056" y="371436"/>
              <a:ext cx="6437703" cy="5070606"/>
              <a:chOff x="5386059" y="204063"/>
              <a:chExt cx="6437703" cy="507060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B92E1A0-7153-1875-95EF-912043EC8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</a:blip>
              <a:stretch>
                <a:fillRect/>
              </a:stretch>
            </p:blipFill>
            <p:spPr>
              <a:xfrm>
                <a:off x="539971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566B482-9251-89DB-0964-FECFA3E10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D3A971-B493-1D5F-72F3-8F0436FE1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sp>
        <p:nvSpPr>
          <p:cNvPr id="3" name="Shape 1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5" name="Text 3"/>
          <p:cNvSpPr/>
          <p:nvPr/>
        </p:nvSpPr>
        <p:spPr>
          <a:xfrm>
            <a:off x="749808" y="935228"/>
            <a:ext cx="5029200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Find, Engage, and Win Business Owners</a:t>
            </a:r>
            <a:endParaRPr lang="en-US" sz="3200"/>
          </a:p>
        </p:txBody>
      </p:sp>
      <p:sp>
        <p:nvSpPr>
          <p:cNvPr id="6" name="Text 4"/>
          <p:cNvSpPr/>
          <p:nvPr/>
        </p:nvSpPr>
        <p:spPr>
          <a:xfrm>
            <a:off x="768095" y="2649219"/>
            <a:ext cx="5160265" cy="5636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i="1" dirty="0">
                <a:solidFill>
                  <a:srgbClr val="00B0F0"/>
                </a:solidFill>
              </a:rPr>
              <a:t>A proven sales playbook for advisors ready to build their pipeline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8" name="Shape 6"/>
          <p:cNvSpPr/>
          <p:nvPr/>
        </p:nvSpPr>
        <p:spPr>
          <a:xfrm>
            <a:off x="768096" y="3678428"/>
            <a:ext cx="3200400" cy="0"/>
          </a:xfrm>
          <a:prstGeom prst="line">
            <a:avLst/>
          </a:prstGeom>
          <a:noFill/>
          <a:ln w="12700">
            <a:solidFill>
              <a:srgbClr val="13C4D8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9" name="Text 7"/>
          <p:cNvSpPr/>
          <p:nvPr/>
        </p:nvSpPr>
        <p:spPr>
          <a:xfrm>
            <a:off x="768096" y="3888740"/>
            <a:ext cx="2011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>
                <a:solidFill>
                  <a:srgbClr val="F7FAFC"/>
                </a:solidFill>
              </a:rPr>
              <a:t>Dr Craig West</a:t>
            </a:r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68096" y="4181347"/>
            <a:ext cx="3474720" cy="4382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C7D4E5"/>
                </a:solidFill>
              </a:rPr>
              <a:t>Founder &amp; Chairman</a:t>
            </a:r>
          </a:p>
          <a:p>
            <a:pPr marL="0" indent="0">
              <a:buNone/>
            </a:pPr>
            <a:r>
              <a:rPr lang="en-US" sz="1400">
                <a:solidFill>
                  <a:srgbClr val="C7D4E5"/>
                </a:solidFill>
              </a:rPr>
              <a:t>Capitaliz and Succession Plus</a:t>
            </a:r>
            <a:endParaRPr lang="en-US" sz="14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1838DE-2340-3B44-719B-6173B2E24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26" y="5122538"/>
            <a:ext cx="2777082" cy="6942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3BB1-3040-3271-4034-FC51B898B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>
            <a:extLst>
              <a:ext uri="{FF2B5EF4-FFF2-40B4-BE49-F238E27FC236}">
                <a16:creationId xmlns:a16="http://schemas.microsoft.com/office/drawing/2014/main" id="{60EBCA9D-4C6F-4F07-0229-6A255F463199}"/>
              </a:ext>
            </a:extLst>
          </p:cNvPr>
          <p:cNvSpPr/>
          <p:nvPr/>
        </p:nvSpPr>
        <p:spPr>
          <a:xfrm rot="2100000">
            <a:off x="3708549" y="749440"/>
            <a:ext cx="5805975" cy="5994372"/>
          </a:xfrm>
          <a:prstGeom prst="rect">
            <a:avLst/>
          </a:prstGeom>
          <a:solidFill>
            <a:srgbClr val="1D4A70">
              <a:alpha val="14000"/>
            </a:srgbClr>
          </a:solidFill>
          <a:ln w="12700">
            <a:solidFill>
              <a:srgbClr val="1D4A7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5F831C9-A70B-9D58-8D4A-F7A31A5FB422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9F2F422-3DFF-C3DC-6CBA-7AE195C0B54F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6BFB8945-27D5-ABF9-8CA7-133BFED0459D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2A8DEAAA-49BE-9F1F-AF3A-78EABCD90303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113D5B"/>
                </a:solidFill>
                <a:latin typeface="Aptos Display" pitchFamily="34" charset="0"/>
              </a:rPr>
              <a:t>Advisor Message Framework</a:t>
            </a:r>
            <a:endParaRPr lang="en-US" sz="2400">
              <a:solidFill>
                <a:srgbClr val="113D5B"/>
              </a:solidFill>
            </a:endParaRPr>
          </a:p>
        </p:txBody>
      </p:sp>
      <p:sp>
        <p:nvSpPr>
          <p:cNvPr id="10" name="Shape 4">
            <a:extLst>
              <a:ext uri="{FF2B5EF4-FFF2-40B4-BE49-F238E27FC236}">
                <a16:creationId xmlns:a16="http://schemas.microsoft.com/office/drawing/2014/main" id="{042991B3-2D55-653D-BDD5-907FED2377FE}"/>
              </a:ext>
            </a:extLst>
          </p:cNvPr>
          <p:cNvSpPr/>
          <p:nvPr/>
        </p:nvSpPr>
        <p:spPr>
          <a:xfrm>
            <a:off x="685800" y="1665557"/>
            <a:ext cx="10744200" cy="186806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542925"/>
            <a:r>
              <a:rPr lang="en-AU" sz="2400" b="1" i="1">
                <a:solidFill>
                  <a:srgbClr val="113D5B"/>
                </a:solidFill>
              </a:rPr>
              <a:t>I help business owners understand what their business is worth today, identify what's holding value back, and build a roadmap to maximize value before a future transition.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09FBD-FC35-0FC5-0395-622184F8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id="{17EB16D8-0ACD-5B80-C44F-E9A9BBA15F11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113D5B"/>
                </a:solidFill>
              </a:rPr>
              <a:t>A simple positioning statement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2B79EA-757D-1A39-FC19-33D04BE0AF3A}"/>
              </a:ext>
            </a:extLst>
          </p:cNvPr>
          <p:cNvCxnSpPr>
            <a:cxnSpLocks/>
          </p:cNvCxnSpPr>
          <p:nvPr/>
        </p:nvCxnSpPr>
        <p:spPr>
          <a:xfrm>
            <a:off x="1047750" y="2057400"/>
            <a:ext cx="0" cy="1190625"/>
          </a:xfrm>
          <a:prstGeom prst="line">
            <a:avLst/>
          </a:prstGeom>
          <a:ln w="127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4">
            <a:extLst>
              <a:ext uri="{FF2B5EF4-FFF2-40B4-BE49-F238E27FC236}">
                <a16:creationId xmlns:a16="http://schemas.microsoft.com/office/drawing/2014/main" id="{FC28DCEB-881E-934D-BD1D-F83AC779222E}"/>
              </a:ext>
            </a:extLst>
          </p:cNvPr>
          <p:cNvSpPr/>
          <p:nvPr/>
        </p:nvSpPr>
        <p:spPr>
          <a:xfrm>
            <a:off x="685800" y="3946449"/>
            <a:ext cx="2743200" cy="1632252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92075">
              <a:lnSpc>
                <a:spcPct val="150000"/>
              </a:lnSpc>
            </a:pPr>
            <a:r>
              <a:rPr lang="en-AU" b="1">
                <a:solidFill>
                  <a:srgbClr val="00B050"/>
                </a:solidFill>
              </a:rPr>
              <a:t>✓</a:t>
            </a:r>
            <a:r>
              <a:rPr lang="en-AU" b="1">
                <a:solidFill>
                  <a:schemeClr val="bg1"/>
                </a:solidFill>
              </a:rPr>
              <a:t> Simple.</a:t>
            </a:r>
          </a:p>
          <a:p>
            <a:pPr marL="92075">
              <a:lnSpc>
                <a:spcPct val="150000"/>
              </a:lnSpc>
            </a:pPr>
            <a:r>
              <a:rPr lang="en-AU" b="1">
                <a:solidFill>
                  <a:srgbClr val="00B050"/>
                </a:solidFill>
              </a:rPr>
              <a:t>✓</a:t>
            </a:r>
            <a:r>
              <a:rPr lang="en-AU" b="1">
                <a:solidFill>
                  <a:schemeClr val="bg1"/>
                </a:solidFill>
              </a:rPr>
              <a:t> Relevant.</a:t>
            </a:r>
          </a:p>
          <a:p>
            <a:pPr marL="92075">
              <a:lnSpc>
                <a:spcPct val="150000"/>
              </a:lnSpc>
            </a:pPr>
            <a:r>
              <a:rPr lang="en-AU" b="1">
                <a:solidFill>
                  <a:srgbClr val="00B050"/>
                </a:solidFill>
              </a:rPr>
              <a:t>✓</a:t>
            </a:r>
            <a:r>
              <a:rPr lang="en-AU" b="1">
                <a:solidFill>
                  <a:schemeClr val="bg1"/>
                </a:solidFill>
              </a:rPr>
              <a:t> Outcome-focused. </a:t>
            </a:r>
            <a:endParaRPr lang="en-A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3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A5958-183D-4678-2FEB-3742D4722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BDFD6A9-FE11-963D-A460-CEDA830AA773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D13690C-14A7-54E9-AAFF-2D0BA5518B95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B7EFBA9-236F-15A6-6D7B-A5DC4845E93A}"/>
              </a:ext>
            </a:extLst>
          </p:cNvPr>
          <p:cNvSpPr/>
          <p:nvPr/>
        </p:nvSpPr>
        <p:spPr>
          <a:xfrm>
            <a:off x="685799" y="2570484"/>
            <a:ext cx="7991476" cy="908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Three Lead Generation Playbooks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87EA51B-84C7-2303-C7E6-9C4F982AA8E5}"/>
              </a:ext>
            </a:extLst>
          </p:cNvPr>
          <p:cNvSpPr/>
          <p:nvPr/>
        </p:nvSpPr>
        <p:spPr>
          <a:xfrm>
            <a:off x="685800" y="3381376"/>
            <a:ext cx="5676899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High-level overview of three strategies already generating results for advisors in this space.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099730F6-8A91-6206-EB15-A6E2B8DFFBB7}"/>
              </a:ext>
            </a:extLst>
          </p:cNvPr>
          <p:cNvSpPr/>
          <p:nvPr/>
        </p:nvSpPr>
        <p:spPr>
          <a:xfrm>
            <a:off x="733425" y="420207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5935E694-2DE2-FB6F-09C8-C652FEC97804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E57788-9836-EF8F-7D7C-ED96A65A2969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44280B-B422-7924-ACCA-801DA3DF8A9D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165D3D-E434-4BDD-BC55-7DE930259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9FDF089-40F9-7277-F225-BFE74504B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43FC65-2D2A-C17C-A118-7FF558022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F6CED9-E20B-3821-FF9D-BFED36B9C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8E4ED887-47D9-A09C-81C6-9832E995D936}"/>
              </a:ext>
            </a:extLst>
          </p:cNvPr>
          <p:cNvSpPr/>
          <p:nvPr/>
        </p:nvSpPr>
        <p:spPr>
          <a:xfrm>
            <a:off x="685801" y="21446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SECTION 03</a:t>
            </a:r>
          </a:p>
        </p:txBody>
      </p:sp>
    </p:spTree>
    <p:extLst>
      <p:ext uri="{BB962C8B-B14F-4D97-AF65-F5344CB8AC3E}">
        <p14:creationId xmlns:p14="http://schemas.microsoft.com/office/powerpoint/2010/main" val="49393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F52C3-DE07-C676-8BBD-B2F44D698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D8BFDC8-1BED-FDA1-3051-B3BC54A38000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2F884B1-12E6-605E-202F-95B1CF5801F2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F37439B-10E5-DD6C-6377-4B6D8012E6FA}"/>
              </a:ext>
            </a:extLst>
          </p:cNvPr>
          <p:cNvSpPr/>
          <p:nvPr/>
        </p:nvSpPr>
        <p:spPr>
          <a:xfrm>
            <a:off x="685800" y="1268608"/>
            <a:ext cx="3438526" cy="25073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7FAFC"/>
                </a:solidFill>
                <a:latin typeface="Aptos Display" pitchFamily="34" charset="0"/>
              </a:rPr>
              <a:t>The Value Gap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Assessment  (VGA)</a:t>
            </a:r>
            <a:endParaRPr lang="en-US" sz="4000" b="1">
              <a:solidFill>
                <a:srgbClr val="F7FAFC"/>
              </a:solidFill>
              <a:latin typeface="Aptos Display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Strategy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F99D5EE3-BADC-FD6E-626F-A7B81CC28E7A}"/>
              </a:ext>
            </a:extLst>
          </p:cNvPr>
          <p:cNvSpPr/>
          <p:nvPr/>
        </p:nvSpPr>
        <p:spPr>
          <a:xfrm>
            <a:off x="733425" y="384012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A8A906C-7B87-4DA7-9D3E-BCD447F86B46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1CDBC2-29A4-6A83-91E6-94631A3F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DBD77093-9F8E-544C-6703-C2049793CABF}"/>
              </a:ext>
            </a:extLst>
          </p:cNvPr>
          <p:cNvSpPr/>
          <p:nvPr/>
        </p:nvSpPr>
        <p:spPr>
          <a:xfrm>
            <a:off x="685801" y="7349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PLAYBOOK 01</a:t>
            </a: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BCC5C0E-6839-ED02-B51E-2F465D0DBD5A}"/>
              </a:ext>
            </a:extLst>
          </p:cNvPr>
          <p:cNvSpPr/>
          <p:nvPr/>
        </p:nvSpPr>
        <p:spPr>
          <a:xfrm>
            <a:off x="4892040" y="769144"/>
            <a:ext cx="6614159" cy="548430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80975"/>
            <a:r>
              <a:rPr lang="en-AU" b="1">
                <a:solidFill>
                  <a:srgbClr val="113D5B"/>
                </a:solidFill>
              </a:rPr>
              <a:t>The highest-converting lead generation tool in Capitaliz.</a:t>
            </a:r>
          </a:p>
          <a:p>
            <a:pPr marL="180975">
              <a:lnSpc>
                <a:spcPct val="150000"/>
              </a:lnSpc>
            </a:pPr>
            <a:r>
              <a:rPr lang="en-AU" sz="3600" b="1">
                <a:solidFill>
                  <a:srgbClr val="113D5B"/>
                </a:solidFill>
              </a:rPr>
              <a:t>Why?</a:t>
            </a:r>
          </a:p>
          <a:p>
            <a:pPr marL="523875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Owners receive immediate insight.</a:t>
            </a:r>
          </a:p>
          <a:p>
            <a:pPr marL="523875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No sales pitch.</a:t>
            </a:r>
          </a:p>
          <a:p>
            <a:pPr marL="523875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No obligation.</a:t>
            </a:r>
          </a:p>
          <a:p>
            <a:pPr marL="523875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Pure value first.</a:t>
            </a:r>
          </a:p>
        </p:txBody>
      </p:sp>
    </p:spTree>
    <p:extLst>
      <p:ext uri="{BB962C8B-B14F-4D97-AF65-F5344CB8AC3E}">
        <p14:creationId xmlns:p14="http://schemas.microsoft.com/office/powerpoint/2010/main" val="7105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1025-FBCA-6EF8-218E-7A5D8905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0">
            <a:extLst>
              <a:ext uri="{FF2B5EF4-FFF2-40B4-BE49-F238E27FC236}">
                <a16:creationId xmlns:a16="http://schemas.microsoft.com/office/drawing/2014/main" id="{ED429014-480B-9879-39D7-9B238D19319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96F677C-7A18-C059-7799-63AE8D5E15D0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00BBDB0-BCF8-EAD4-A1F8-C0C300B541A3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the VGA Creates Opportunities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DBF6E73-D976-594F-8129-F9BFD29B946B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AU" sz="1900">
              <a:solidFill>
                <a:srgbClr val="F7FAFC"/>
              </a:solidFill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E1E2685B-65AE-F44F-03C7-8A06A7C070AB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12355F0-946F-75AF-BC62-BAB6EFB845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943744"/>
              </p:ext>
            </p:extLst>
          </p:nvPr>
        </p:nvGraphicFramePr>
        <p:xfrm>
          <a:off x="904875" y="1055938"/>
          <a:ext cx="10220325" cy="4965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D9338BC-339C-C170-7383-1287C4BBA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FE8B5-7275-ED7F-C414-06B628C4465A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7E6284-D621-7AD7-1D02-7C49A5129062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B043D1D-27DA-7B38-D510-0B0D6BAD8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992CE74-89D5-58BA-6D49-04358052A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61985E-4DCC-EDB1-F0BA-7275840F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51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1D33B-1476-A68E-5C20-989363DB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>
            <a:extLst>
              <a:ext uri="{FF2B5EF4-FFF2-40B4-BE49-F238E27FC236}">
                <a16:creationId xmlns:a16="http://schemas.microsoft.com/office/drawing/2014/main" id="{9EF96AEA-19E9-1ED5-DE0A-ECCC78B846B6}"/>
              </a:ext>
            </a:extLst>
          </p:cNvPr>
          <p:cNvSpPr/>
          <p:nvPr/>
        </p:nvSpPr>
        <p:spPr>
          <a:xfrm rot="2100000">
            <a:off x="3708549" y="749440"/>
            <a:ext cx="5805975" cy="5994372"/>
          </a:xfrm>
          <a:prstGeom prst="rect">
            <a:avLst/>
          </a:prstGeom>
          <a:solidFill>
            <a:srgbClr val="1D4A70">
              <a:alpha val="14000"/>
            </a:srgbClr>
          </a:solidFill>
          <a:ln w="12700">
            <a:solidFill>
              <a:srgbClr val="1D4A7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D1104ED-B3D0-DC30-D4D8-26471ABB322A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4181FD9-1FEB-0D04-04B2-A0423086E978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418DF552-3971-70F8-8C84-8750C212636E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F0AD4F32-0C9C-5473-13CA-9E7BE377C51A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113D5B"/>
                </a:solidFill>
                <a:latin typeface="Aptos Display" pitchFamily="34" charset="0"/>
              </a:rPr>
              <a:t>Where to Use the VGA</a:t>
            </a:r>
            <a:endParaRPr lang="en-US" sz="2400">
              <a:solidFill>
                <a:srgbClr val="113D5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4192D1-B501-99F1-4A1D-595CE56F8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id="{4E2B7BB3-89E5-2615-F44F-1F77DA5DE509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113D5B"/>
                </a:solidFill>
              </a:rPr>
              <a:t>The most successful advisors place their VGA everywhere.</a:t>
            </a:r>
          </a:p>
        </p:txBody>
      </p:sp>
      <p:sp>
        <p:nvSpPr>
          <p:cNvPr id="14" name="Shape 4">
            <a:extLst>
              <a:ext uri="{FF2B5EF4-FFF2-40B4-BE49-F238E27FC236}">
                <a16:creationId xmlns:a16="http://schemas.microsoft.com/office/drawing/2014/main" id="{BEA59FDC-4250-1EBE-C931-D3D20E66546E}"/>
              </a:ext>
            </a:extLst>
          </p:cNvPr>
          <p:cNvSpPr/>
          <p:nvPr/>
        </p:nvSpPr>
        <p:spPr>
          <a:xfrm>
            <a:off x="685800" y="1753742"/>
            <a:ext cx="2743200" cy="3706767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92075">
              <a:lnSpc>
                <a:spcPct val="150000"/>
              </a:lnSpc>
            </a:pPr>
            <a:r>
              <a:rPr lang="en-AU" b="1">
                <a:solidFill>
                  <a:schemeClr val="bg1"/>
                </a:solidFill>
              </a:rPr>
              <a:t>Examples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Email signature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Website CTA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Landing pages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LinkedIn profile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Newsletter campaigns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Webinar follow-up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QR codes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Event presentations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Referral partner conversations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AF730-4BB9-E0C7-12E4-71AA5EDEB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063" y="1753627"/>
            <a:ext cx="4606739" cy="3267940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969CA9-D2B8-B1EA-C693-FAC66DC485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445" b="6876"/>
          <a:stretch>
            <a:fillRect/>
          </a:stretch>
        </p:blipFill>
        <p:spPr>
          <a:xfrm>
            <a:off x="8481487" y="1753742"/>
            <a:ext cx="3024713" cy="2446784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sp>
        <p:nvSpPr>
          <p:cNvPr id="12" name="Text 3">
            <a:extLst>
              <a:ext uri="{FF2B5EF4-FFF2-40B4-BE49-F238E27FC236}">
                <a16:creationId xmlns:a16="http://schemas.microsoft.com/office/drawing/2014/main" id="{7A3411CD-4CC2-94DB-DA93-31C427CE7825}"/>
              </a:ext>
            </a:extLst>
          </p:cNvPr>
          <p:cNvSpPr/>
          <p:nvPr/>
        </p:nvSpPr>
        <p:spPr>
          <a:xfrm>
            <a:off x="3640063" y="5017769"/>
            <a:ext cx="460673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AU" sz="1400" b="1">
                <a:solidFill>
                  <a:srgbClr val="00B0F0"/>
                </a:solidFill>
              </a:rPr>
              <a:t>Event postcard</a:t>
            </a: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4D10A439-F161-813F-76AF-93716E3CF92A}"/>
              </a:ext>
            </a:extLst>
          </p:cNvPr>
          <p:cNvSpPr/>
          <p:nvPr/>
        </p:nvSpPr>
        <p:spPr>
          <a:xfrm>
            <a:off x="8457865" y="4164316"/>
            <a:ext cx="304833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AU" sz="1400" b="1">
                <a:solidFill>
                  <a:srgbClr val="00B0F0"/>
                </a:solidFill>
              </a:rPr>
              <a:t>Email signature</a:t>
            </a:r>
          </a:p>
        </p:txBody>
      </p:sp>
    </p:spTree>
    <p:extLst>
      <p:ext uri="{BB962C8B-B14F-4D97-AF65-F5344CB8AC3E}">
        <p14:creationId xmlns:p14="http://schemas.microsoft.com/office/powerpoint/2010/main" val="259124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C57D-9F26-3082-8797-69518FAD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0265450-6B12-9A9D-9969-432AE1D09C47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BCFC1D6-BF82-D828-D295-EC186ADF017D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837AF4B-34D7-7FED-2F05-2E2A9B427CDF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Where to Use the VGA</a:t>
            </a:r>
            <a:endParaRPr lang="en-US" sz="240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FF3ECF0B-B651-F0D5-14B0-23BCA71E63AC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AU" sz="1900">
              <a:solidFill>
                <a:srgbClr val="F7FAFC"/>
              </a:solidFill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FEF9F5D9-2878-EFF4-076E-AB5BD947BBD5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FEBCDA4-4F1D-F6A1-6F92-5C3B0729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49894"/>
            <a:ext cx="1658039" cy="164593"/>
          </a:xfrm>
          <a:prstGeom prst="rect">
            <a:avLst/>
          </a:prstGeom>
        </p:spPr>
      </p:pic>
      <p:sp>
        <p:nvSpPr>
          <p:cNvPr id="7" name="Shape 4">
            <a:extLst>
              <a:ext uri="{FF2B5EF4-FFF2-40B4-BE49-F238E27FC236}">
                <a16:creationId xmlns:a16="http://schemas.microsoft.com/office/drawing/2014/main" id="{A4B733AA-E670-9130-8B45-83D3167C3422}"/>
              </a:ext>
            </a:extLst>
          </p:cNvPr>
          <p:cNvSpPr/>
          <p:nvPr/>
        </p:nvSpPr>
        <p:spPr>
          <a:xfrm>
            <a:off x="685799" y="1335314"/>
            <a:ext cx="3218543" cy="4426857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92075"/>
            <a:r>
              <a:rPr lang="en-AU" b="1">
                <a:solidFill>
                  <a:schemeClr val="bg1"/>
                </a:solidFill>
              </a:rPr>
              <a:t>Marketing: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Website CTAs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Articles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Seminars/Webinars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Email campaigns</a:t>
            </a:r>
          </a:p>
          <a:p>
            <a:pPr marL="92075"/>
            <a:endParaRPr lang="en-AU" b="1">
              <a:solidFill>
                <a:schemeClr val="bg1"/>
              </a:solidFill>
            </a:endParaRPr>
          </a:p>
          <a:p>
            <a:pPr marL="92075"/>
            <a:r>
              <a:rPr lang="en-AU" b="1">
                <a:solidFill>
                  <a:schemeClr val="bg1"/>
                </a:solidFill>
              </a:rPr>
              <a:t>Sales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Discovery meetings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Follow-up conversations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Referral introductions</a:t>
            </a:r>
          </a:p>
          <a:p>
            <a:pPr marL="92075"/>
            <a:endParaRPr lang="en-AU">
              <a:solidFill>
                <a:schemeClr val="bg1"/>
              </a:solidFill>
            </a:endParaRPr>
          </a:p>
          <a:p>
            <a:pPr marL="92075"/>
            <a:r>
              <a:rPr lang="en-AU" b="1">
                <a:solidFill>
                  <a:schemeClr val="bg1"/>
                </a:solidFill>
              </a:rPr>
              <a:t>Conversion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Business Insights Reports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Strategic planning engagements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AC5688-749B-3967-688E-E5E2FA170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648" y="659620"/>
            <a:ext cx="4408012" cy="6012741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731E3-C30E-2236-3795-ECB8E88F2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359" y="1029786"/>
            <a:ext cx="3873547" cy="2176039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24062-DFAA-2E65-9275-C29A68655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359" y="3564067"/>
            <a:ext cx="2652271" cy="314025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8849C5D5-900F-C7CF-C611-9FFEFF305B3F}"/>
              </a:ext>
            </a:extLst>
          </p:cNvPr>
          <p:cNvSpPr/>
          <p:nvPr/>
        </p:nvSpPr>
        <p:spPr>
          <a:xfrm>
            <a:off x="4285359" y="692076"/>
            <a:ext cx="3873547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AU" sz="1400" b="1">
                <a:solidFill>
                  <a:srgbClr val="00B0F0"/>
                </a:solidFill>
              </a:rPr>
              <a:t>Presentation</a:t>
            </a: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13D9F534-94B1-0FDA-F469-5969F9E51140}"/>
              </a:ext>
            </a:extLst>
          </p:cNvPr>
          <p:cNvSpPr/>
          <p:nvPr/>
        </p:nvSpPr>
        <p:spPr>
          <a:xfrm>
            <a:off x="7304134" y="293659"/>
            <a:ext cx="440801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AU" sz="1400" b="1">
                <a:solidFill>
                  <a:srgbClr val="00B0F0"/>
                </a:solidFill>
              </a:rPr>
              <a:t>Website article</a:t>
            </a: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E4835E97-D5CF-B47E-CEA0-0F7C1D78DEAE}"/>
              </a:ext>
            </a:extLst>
          </p:cNvPr>
          <p:cNvSpPr/>
          <p:nvPr/>
        </p:nvSpPr>
        <p:spPr>
          <a:xfrm>
            <a:off x="3378460" y="3247808"/>
            <a:ext cx="440801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AU" sz="1400" b="1">
                <a:solidFill>
                  <a:srgbClr val="00B0F0"/>
                </a:solidFill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val="26341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5A0C3-263D-DFE7-3D51-BF559B063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3000FC1-3D78-6D5F-2CD3-B43D5752EE64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015372A-7CD6-BEA3-F502-73F080489D15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B844F5B-E1FD-292B-160B-A3254E872423}"/>
              </a:ext>
            </a:extLst>
          </p:cNvPr>
          <p:cNvSpPr/>
          <p:nvPr/>
        </p:nvSpPr>
        <p:spPr>
          <a:xfrm>
            <a:off x="685800" y="1268608"/>
            <a:ext cx="3438526" cy="25073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7FAFC"/>
                </a:solidFill>
                <a:latin typeface="Aptos Display" pitchFamily="34" charset="0"/>
              </a:rPr>
              <a:t>Creating a Repeatable Referral Engine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7DA03F78-2043-CB5D-36EA-4E2FCD0B9AC4}"/>
              </a:ext>
            </a:extLst>
          </p:cNvPr>
          <p:cNvSpPr/>
          <p:nvPr/>
        </p:nvSpPr>
        <p:spPr>
          <a:xfrm>
            <a:off x="733425" y="384012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B6D526C-EA7C-E8D4-4A68-8E3A0230A36A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FD43B-D152-FAAA-A0FA-C53DC4E34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7A332EBC-EF4A-6BB6-3D59-6F75BB592E31}"/>
              </a:ext>
            </a:extLst>
          </p:cNvPr>
          <p:cNvSpPr/>
          <p:nvPr/>
        </p:nvSpPr>
        <p:spPr>
          <a:xfrm>
            <a:off x="685801" y="7349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PLAYBOOK 02</a:t>
            </a: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A9F7E138-F071-7462-995F-88C97FF0EEA9}"/>
              </a:ext>
            </a:extLst>
          </p:cNvPr>
          <p:cNvSpPr/>
          <p:nvPr/>
        </p:nvSpPr>
        <p:spPr>
          <a:xfrm>
            <a:off x="4892040" y="769144"/>
            <a:ext cx="6614159" cy="548430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523875" indent="-342900">
              <a:spcAft>
                <a:spcPts val="15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The fastest path to warm opportunities.</a:t>
            </a:r>
          </a:p>
          <a:p>
            <a:pPr marL="523875" indent="-342900">
              <a:spcAft>
                <a:spcPts val="15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Partners already have trusted relationships.</a:t>
            </a:r>
          </a:p>
          <a:p>
            <a:pPr marL="523875" indent="-342900">
              <a:spcAft>
                <a:spcPts val="15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 b="1">
                <a:solidFill>
                  <a:srgbClr val="113D5B"/>
                </a:solidFill>
              </a:rPr>
              <a:t>You simply provide additional value.</a:t>
            </a:r>
          </a:p>
        </p:txBody>
      </p:sp>
    </p:spTree>
    <p:extLst>
      <p:ext uri="{BB962C8B-B14F-4D97-AF65-F5344CB8AC3E}">
        <p14:creationId xmlns:p14="http://schemas.microsoft.com/office/powerpoint/2010/main" val="376840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18BC-D9E5-7088-70B1-9617D61A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">
            <a:extLst>
              <a:ext uri="{FF2B5EF4-FFF2-40B4-BE49-F238E27FC236}">
                <a16:creationId xmlns:a16="http://schemas.microsoft.com/office/drawing/2014/main" id="{A28E4735-3DCD-BDAA-6D87-45EE98F058C6}"/>
              </a:ext>
            </a:extLst>
          </p:cNvPr>
          <p:cNvSpPr/>
          <p:nvPr/>
        </p:nvSpPr>
        <p:spPr>
          <a:xfrm rot="2100000">
            <a:off x="3708549" y="749440"/>
            <a:ext cx="5805975" cy="5994372"/>
          </a:xfrm>
          <a:prstGeom prst="rect">
            <a:avLst/>
          </a:prstGeom>
          <a:solidFill>
            <a:srgbClr val="1D4A70">
              <a:alpha val="14000"/>
            </a:srgbClr>
          </a:solidFill>
          <a:ln w="12700">
            <a:solidFill>
              <a:srgbClr val="1D4A7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4FD332C-5413-2FC7-E21C-92A2030A494D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A5AAFF0-E5CE-7E09-005A-CE15F26FED24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3D5B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Building a Referral Network Around Owner Triggers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3D5B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C37183A-81A4-DCDB-CEAB-F830F7B0799D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>
                <a:ln>
                  <a:noFill/>
                </a:ln>
                <a:solidFill>
                  <a:srgbClr val="113D5B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Focus on people who already serve your ideal client.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5CF5E004-C8BD-9FA9-73A5-405447E14C9C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2C347D0B-1EB0-CDD5-4EF1-1A57F82013A7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9CFFE4BB-354A-A533-8F8B-5CE3D02D90FA}"/>
              </a:ext>
            </a:extLst>
          </p:cNvPr>
          <p:cNvSpPr/>
          <p:nvPr/>
        </p:nvSpPr>
        <p:spPr>
          <a:xfrm>
            <a:off x="713232" y="1756188"/>
            <a:ext cx="4001643" cy="3996912"/>
          </a:xfrm>
          <a:prstGeom prst="roundRect">
            <a:avLst>
              <a:gd name="adj" fmla="val 2526"/>
            </a:avLst>
          </a:prstGeom>
          <a:solidFill>
            <a:srgbClr val="0D274C"/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19685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AU" sz="1800" b="1" i="0" u="none" strike="noStrike" kern="1200" cap="none" spc="0" normalizeH="0" baseline="0" noProof="0" err="1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Centers</a:t>
            </a: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of Influence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Accountants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Lawyers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Bankers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Wealth advisors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Business coaches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M&amp;A advisors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Insurance advisors</a:t>
            </a:r>
          </a:p>
          <a:p>
            <a:pPr marL="447675" marR="0" lvl="0" indent="-2508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Industry association leaders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8A5648-8D73-8D6C-A188-FEE5CA5AFDE6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6E5D48-32C4-EF76-718E-2AEDF1342D93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7D6A5C-872E-D54D-31FB-B58E7CA79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3541EEE-1D39-25A3-701F-F4E04E783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C5DA28-BBBA-15F1-BECD-8AD8D6258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8C919A-75E7-EDBF-DC31-83947401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8EBD58-CE09-DDFD-22DA-5D81240C1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422" y="1764800"/>
            <a:ext cx="6229077" cy="3979688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sp>
        <p:nvSpPr>
          <p:cNvPr id="14" name="Shape 4">
            <a:extLst>
              <a:ext uri="{FF2B5EF4-FFF2-40B4-BE49-F238E27FC236}">
                <a16:creationId xmlns:a16="http://schemas.microsoft.com/office/drawing/2014/main" id="{3552D08A-4566-EA73-8296-F51A7FFA0AB5}"/>
              </a:ext>
            </a:extLst>
          </p:cNvPr>
          <p:cNvSpPr/>
          <p:nvPr/>
        </p:nvSpPr>
        <p:spPr>
          <a:xfrm>
            <a:off x="5143176" y="1764801"/>
            <a:ext cx="6232323" cy="3979688"/>
          </a:xfrm>
          <a:prstGeom prst="roundRect">
            <a:avLst>
              <a:gd name="adj" fmla="val 2526"/>
            </a:avLst>
          </a:prstGeom>
          <a:solidFill>
            <a:srgbClr val="0D274C">
              <a:alpha val="80000"/>
            </a:srgbClr>
          </a:solidFill>
          <a:ln w="12700">
            <a:noFill/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92075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79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FE611-1868-A727-550A-EFCB9232E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E0CE97A-10C1-146B-CF20-26779A846878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93E074-4879-F5B8-443F-698647A248E7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886CB8D-8607-D943-D6E6-3C3FBEECD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9C75849-BF5B-7444-E9D6-CEDA64B2C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8FD1E3-09FB-73C8-E8D7-02E00C52A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sp>
        <p:nvSpPr>
          <p:cNvPr id="3" name="Shape 1">
            <a:extLst>
              <a:ext uri="{FF2B5EF4-FFF2-40B4-BE49-F238E27FC236}">
                <a16:creationId xmlns:a16="http://schemas.microsoft.com/office/drawing/2014/main" id="{3410AE91-E992-AE66-0747-C154B20096A5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BEFF25F-B902-1559-0864-848D2CCBE942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3D5B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to Ask Them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13D5B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B77AB145-634F-8B68-FEFF-0B0EC163A716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375D4626-D201-0B6E-17B5-05DE9B2010B5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938E1D7D-49A0-44C4-1E65-9483D4F7DFF7}"/>
              </a:ext>
            </a:extLst>
          </p:cNvPr>
          <p:cNvSpPr/>
          <p:nvPr/>
        </p:nvSpPr>
        <p:spPr>
          <a:xfrm>
            <a:off x="685799" y="1936204"/>
            <a:ext cx="8848725" cy="1829903"/>
          </a:xfrm>
          <a:prstGeom prst="roundRect">
            <a:avLst>
              <a:gd name="adj" fmla="val 2526"/>
            </a:avLst>
          </a:prstGeom>
          <a:solidFill>
            <a:srgbClr val="0B2447"/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Which clients are asking about succession, valuation, retirement, or transition?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Which clients are too dependent on the owner?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Which clients have growth potential but no clear plan?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Which clients may need a structured diagnostic before taking advice?</a:t>
            </a: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136771D1-AAA5-A9F4-65DC-66152244C84E}"/>
              </a:ext>
            </a:extLst>
          </p:cNvPr>
          <p:cNvSpPr/>
          <p:nvPr/>
        </p:nvSpPr>
        <p:spPr>
          <a:xfrm>
            <a:off x="685800" y="886967"/>
            <a:ext cx="9875520" cy="6388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>
                <a:ln>
                  <a:noFill/>
                </a:ln>
                <a:solidFill>
                  <a:srgbClr val="113D5B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win is not asking COIs for referrals in general.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>
                <a:solidFill>
                  <a:srgbClr val="113D5B"/>
                </a:solidFill>
                <a:latin typeface="Aptos"/>
              </a:rPr>
              <a:t>The win is giving them a simple trigger and an easy next step.</a:t>
            </a:r>
            <a:endParaRPr kumimoji="0" lang="en-AU" b="1" i="0" u="none" strike="noStrike" kern="1200" cap="none" spc="0" normalizeH="0" baseline="0" noProof="0">
              <a:ln>
                <a:noFill/>
              </a:ln>
              <a:solidFill>
                <a:srgbClr val="113D5B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Shape 4">
            <a:extLst>
              <a:ext uri="{FF2B5EF4-FFF2-40B4-BE49-F238E27FC236}">
                <a16:creationId xmlns:a16="http://schemas.microsoft.com/office/drawing/2014/main" id="{7C80D756-E719-CE24-5675-A94F4612CA70}"/>
              </a:ext>
            </a:extLst>
          </p:cNvPr>
          <p:cNvSpPr/>
          <p:nvPr/>
        </p:nvSpPr>
        <p:spPr>
          <a:xfrm>
            <a:off x="685233" y="3969539"/>
            <a:ext cx="5820342" cy="1679347"/>
          </a:xfrm>
          <a:prstGeom prst="roundRect">
            <a:avLst>
              <a:gd name="adj" fmla="val 2526"/>
            </a:avLst>
          </a:prstGeom>
          <a:solidFill>
            <a:srgbClr val="B3CDF3">
              <a:alpha val="90000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80975">
              <a:spcAft>
                <a:spcPts val="1500"/>
              </a:spcAft>
              <a:buClr>
                <a:srgbClr val="00B050"/>
              </a:buClr>
            </a:pPr>
            <a:r>
              <a:rPr lang="en-AU" sz="1600" b="1">
                <a:solidFill>
                  <a:srgbClr val="113D5B"/>
                </a:solidFill>
              </a:rPr>
              <a:t>Referral offer</a:t>
            </a:r>
          </a:p>
          <a:p>
            <a:pPr marL="447675">
              <a:spcAft>
                <a:spcPts val="1500"/>
              </a:spcAft>
              <a:buClr>
                <a:srgbClr val="00B050"/>
              </a:buClr>
            </a:pPr>
            <a:r>
              <a:rPr lang="en-AU" sz="1600" i="1">
                <a:solidFill>
                  <a:srgbClr val="113D5B"/>
                </a:solidFill>
              </a:rPr>
              <a:t>“If you have a client who would benefit from understanding their value gap, I can run an initial diagnostic and share the key insights with them. It gives them clarity and gives us a better starting point for advice.”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1AACEE-F762-9FAA-C119-4FCFF36BF57A}"/>
              </a:ext>
            </a:extLst>
          </p:cNvPr>
          <p:cNvCxnSpPr/>
          <p:nvPr/>
        </p:nvCxnSpPr>
        <p:spPr>
          <a:xfrm>
            <a:off x="1000125" y="4562475"/>
            <a:ext cx="0" cy="952500"/>
          </a:xfrm>
          <a:prstGeom prst="line">
            <a:avLst/>
          </a:prstGeom>
          <a:ln w="127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3AF81A-2C0C-FCE4-47F1-5CD45DB8B726}"/>
              </a:ext>
            </a:extLst>
          </p:cNvPr>
          <p:cNvGrpSpPr/>
          <p:nvPr/>
        </p:nvGrpSpPr>
        <p:grpSpPr>
          <a:xfrm>
            <a:off x="5770712" y="523836"/>
            <a:ext cx="6430711" cy="6224957"/>
            <a:chOff x="5472392" y="371436"/>
            <a:chExt cx="6430711" cy="62249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668B85-D2A3-A7FC-805C-1A610242638B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4E0B7D-C8A4-9F7A-D61D-4DCC883B2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0045867-A52D-AFC6-93BE-08B35D3C2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72B809F-0867-7CEA-0EDD-DB4365D0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sp>
        <p:nvSpPr>
          <p:cNvPr id="27" name="Shape 4">
            <a:extLst>
              <a:ext uri="{FF2B5EF4-FFF2-40B4-BE49-F238E27FC236}">
                <a16:creationId xmlns:a16="http://schemas.microsoft.com/office/drawing/2014/main" id="{C3137039-8A69-2E6D-558A-09E4DA80FEC7}"/>
              </a:ext>
            </a:extLst>
          </p:cNvPr>
          <p:cNvSpPr/>
          <p:nvPr/>
        </p:nvSpPr>
        <p:spPr>
          <a:xfrm>
            <a:off x="6654731" y="3969539"/>
            <a:ext cx="4852035" cy="1679347"/>
          </a:xfrm>
          <a:prstGeom prst="roundRect">
            <a:avLst>
              <a:gd name="adj" fmla="val 2526"/>
            </a:avLst>
          </a:prstGeom>
          <a:solidFill>
            <a:srgbClr val="00B0F0">
              <a:alpha val="90000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80975">
              <a:buClr>
                <a:srgbClr val="00B050"/>
              </a:buClr>
            </a:pPr>
            <a:r>
              <a:rPr lang="en-AU" sz="1600" b="1">
                <a:solidFill>
                  <a:schemeClr val="bg1"/>
                </a:solidFill>
              </a:rPr>
              <a:t>Follow-up rhythm</a:t>
            </a:r>
          </a:p>
          <a:p>
            <a:pPr marL="46672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Initial COI meeting</a:t>
            </a:r>
          </a:p>
          <a:p>
            <a:pPr marL="46672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Send sample VGA output</a:t>
            </a:r>
          </a:p>
          <a:p>
            <a:pPr marL="46672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Offer one pilot client assessment</a:t>
            </a:r>
          </a:p>
          <a:p>
            <a:pPr marL="46672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Share a monthly owner insight</a:t>
            </a:r>
          </a:p>
          <a:p>
            <a:pPr marL="466725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Track referrals and outcomes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E181654-BD6B-C314-2236-3FE13AA2E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5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B5ED3-2DFE-7ED0-5EA5-14441A0F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0">
            <a:extLst>
              <a:ext uri="{FF2B5EF4-FFF2-40B4-BE49-F238E27FC236}">
                <a16:creationId xmlns:a16="http://schemas.microsoft.com/office/drawing/2014/main" id="{8C3D764E-5CEE-DB37-7224-8EC7A642F85B}"/>
              </a:ext>
            </a:extLst>
          </p:cNvPr>
          <p:cNvSpPr/>
          <p:nvPr/>
        </p:nvSpPr>
        <p:spPr>
          <a:xfrm>
            <a:off x="5827921" y="0"/>
            <a:ext cx="6363774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027F0C5-08EC-CD62-B907-31D82E868564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B984A36-9D4A-7F63-3D74-C4581F3D0EB9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3D5B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Referral Conversation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13D5B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B130A4B7-6054-CBF3-1025-B484474169F7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B0A937D2-41B8-8F00-8DFB-0E1F6E4D6CDD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C85C4DE3-B4EC-64F9-6268-093A94BE9594}"/>
              </a:ext>
            </a:extLst>
          </p:cNvPr>
          <p:cNvSpPr/>
          <p:nvPr/>
        </p:nvSpPr>
        <p:spPr>
          <a:xfrm>
            <a:off x="636408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185E7AB6-90AC-239D-5C24-B99E66D4D94B}"/>
              </a:ext>
            </a:extLst>
          </p:cNvPr>
          <p:cNvSpPr/>
          <p:nvPr/>
        </p:nvSpPr>
        <p:spPr>
          <a:xfrm>
            <a:off x="6665832" y="2084024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5" name="Text 12">
            <a:extLst>
              <a:ext uri="{FF2B5EF4-FFF2-40B4-BE49-F238E27FC236}">
                <a16:creationId xmlns:a16="http://schemas.microsoft.com/office/drawing/2014/main" id="{89E32602-1F3D-586E-E3A9-F8F0DCE9F31E}"/>
              </a:ext>
            </a:extLst>
          </p:cNvPr>
          <p:cNvSpPr/>
          <p:nvPr/>
        </p:nvSpPr>
        <p:spPr>
          <a:xfrm>
            <a:off x="6665832" y="2562743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F29E83-820F-85DF-E78E-680E008EF8A6}"/>
              </a:ext>
            </a:extLst>
          </p:cNvPr>
          <p:cNvGrpSpPr/>
          <p:nvPr/>
        </p:nvGrpSpPr>
        <p:grpSpPr>
          <a:xfrm>
            <a:off x="711403" y="1443953"/>
            <a:ext cx="4376452" cy="1679347"/>
            <a:chOff x="685233" y="3969539"/>
            <a:chExt cx="5820342" cy="1679347"/>
          </a:xfrm>
        </p:grpSpPr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61E5CD70-02E6-47B3-10AB-9517DC15B81B}"/>
                </a:ext>
              </a:extLst>
            </p:cNvPr>
            <p:cNvSpPr/>
            <p:nvPr/>
          </p:nvSpPr>
          <p:spPr>
            <a:xfrm>
              <a:off x="685233" y="3969539"/>
              <a:ext cx="5820342" cy="1679347"/>
            </a:xfrm>
            <a:prstGeom prst="roundRect">
              <a:avLst>
                <a:gd name="adj" fmla="val 2526"/>
              </a:avLst>
            </a:prstGeom>
            <a:solidFill>
              <a:srgbClr val="B3CDF3">
                <a:alpha val="90000"/>
              </a:srgbClr>
            </a:solidFill>
            <a:ln w="12700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180975">
                <a:spcAft>
                  <a:spcPts val="1500"/>
                </a:spcAft>
                <a:buClr>
                  <a:srgbClr val="00B050"/>
                </a:buClr>
              </a:pPr>
              <a:r>
                <a:rPr lang="en-AU" sz="1600" b="1">
                  <a:solidFill>
                    <a:srgbClr val="113D5B"/>
                  </a:solidFill>
                </a:rPr>
                <a:t>Don’t ask:</a:t>
              </a:r>
            </a:p>
            <a:p>
              <a:pPr marL="447675">
                <a:spcAft>
                  <a:spcPts val="1500"/>
                </a:spcAft>
                <a:buClr>
                  <a:srgbClr val="00B050"/>
                </a:buClr>
              </a:pPr>
              <a:r>
                <a:rPr lang="en-AU" sz="1600" i="1">
                  <a:solidFill>
                    <a:srgbClr val="113D5B"/>
                  </a:solidFill>
                </a:rPr>
                <a:t>“Can you refer me to clients?”</a:t>
              </a:r>
            </a:p>
            <a:p>
              <a:pPr marL="447675">
                <a:spcAft>
                  <a:spcPts val="1500"/>
                </a:spcAft>
                <a:buClr>
                  <a:srgbClr val="00B050"/>
                </a:buClr>
              </a:pPr>
              <a:endParaRPr lang="en-AU" sz="1600" i="1">
                <a:solidFill>
                  <a:srgbClr val="113D5B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451EBE-D257-1BCF-FD0B-BB2B8F88E5F6}"/>
                </a:ext>
              </a:extLst>
            </p:cNvPr>
            <p:cNvCxnSpPr/>
            <p:nvPr/>
          </p:nvCxnSpPr>
          <p:spPr>
            <a:xfrm>
              <a:off x="1000125" y="4562475"/>
              <a:ext cx="0" cy="952500"/>
            </a:xfrm>
            <a:prstGeom prst="line">
              <a:avLst/>
            </a:prstGeom>
            <a:ln w="127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1131F-AE33-A0F4-6BF9-2B7940722990}"/>
              </a:ext>
            </a:extLst>
          </p:cNvPr>
          <p:cNvGrpSpPr/>
          <p:nvPr/>
        </p:nvGrpSpPr>
        <p:grpSpPr>
          <a:xfrm>
            <a:off x="711403" y="3458006"/>
            <a:ext cx="4376452" cy="1679347"/>
            <a:chOff x="685233" y="3969539"/>
            <a:chExt cx="4376452" cy="1679347"/>
          </a:xfrm>
          <a:solidFill>
            <a:srgbClr val="0B2447"/>
          </a:solidFill>
        </p:grpSpPr>
        <p:sp>
          <p:nvSpPr>
            <p:cNvPr id="29" name="Shape 4">
              <a:extLst>
                <a:ext uri="{FF2B5EF4-FFF2-40B4-BE49-F238E27FC236}">
                  <a16:creationId xmlns:a16="http://schemas.microsoft.com/office/drawing/2014/main" id="{875AD3E2-0F65-0DCA-240A-53B640FDB1E5}"/>
                </a:ext>
              </a:extLst>
            </p:cNvPr>
            <p:cNvSpPr/>
            <p:nvPr/>
          </p:nvSpPr>
          <p:spPr>
            <a:xfrm>
              <a:off x="685233" y="3969539"/>
              <a:ext cx="4376452" cy="1679347"/>
            </a:xfrm>
            <a:prstGeom prst="roundRect">
              <a:avLst>
                <a:gd name="adj" fmla="val 2526"/>
              </a:avLst>
            </a:prstGeom>
            <a:grpFill/>
            <a:ln w="12700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180975">
                <a:spcAft>
                  <a:spcPts val="1500"/>
                </a:spcAft>
                <a:buClr>
                  <a:srgbClr val="00B050"/>
                </a:buClr>
              </a:pPr>
              <a:r>
                <a:rPr lang="en-AU" sz="1600" b="1">
                  <a:solidFill>
                    <a:schemeClr val="bg1"/>
                  </a:solidFill>
                </a:rPr>
                <a:t>Ask:</a:t>
              </a:r>
            </a:p>
            <a:p>
              <a:pPr marL="447675">
                <a:spcAft>
                  <a:spcPts val="1500"/>
                </a:spcAft>
                <a:buClr>
                  <a:srgbClr val="00B050"/>
                </a:buClr>
              </a:pPr>
              <a:r>
                <a:rPr lang="en-AU" sz="1600" i="1">
                  <a:solidFill>
                    <a:schemeClr val="bg1"/>
                  </a:solidFill>
                </a:rPr>
                <a:t>“Which of your clients would benefit from understanding their value gap?”</a:t>
              </a:r>
            </a:p>
            <a:p>
              <a:pPr marL="447675">
                <a:spcAft>
                  <a:spcPts val="1500"/>
                </a:spcAft>
                <a:buClr>
                  <a:srgbClr val="00B050"/>
                </a:buClr>
              </a:pPr>
              <a:endParaRPr lang="en-AU" sz="1600" i="1">
                <a:solidFill>
                  <a:schemeClr val="bg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EAE59DF-230E-85D5-B39A-074A4B0868FC}"/>
                </a:ext>
              </a:extLst>
            </p:cNvPr>
            <p:cNvCxnSpPr/>
            <p:nvPr/>
          </p:nvCxnSpPr>
          <p:spPr>
            <a:xfrm>
              <a:off x="1000125" y="4562475"/>
              <a:ext cx="0" cy="952500"/>
            </a:xfrm>
            <a:prstGeom prst="line">
              <a:avLst/>
            </a:prstGeom>
            <a:grpFill/>
            <a:ln w="127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2">
            <a:extLst>
              <a:ext uri="{FF2B5EF4-FFF2-40B4-BE49-F238E27FC236}">
                <a16:creationId xmlns:a16="http://schemas.microsoft.com/office/drawing/2014/main" id="{6601E034-96E7-7CF3-F11E-740AECE9EAFD}"/>
              </a:ext>
            </a:extLst>
          </p:cNvPr>
          <p:cNvSpPr/>
          <p:nvPr/>
        </p:nvSpPr>
        <p:spPr>
          <a:xfrm>
            <a:off x="6912235" y="2743532"/>
            <a:ext cx="4389605" cy="1237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A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much easier 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conversation.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A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much easier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 introduction.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A20C8E3-3310-68D2-E61F-D0014057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0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E90A0D-B065-7789-AE06-4B06451B453F}"/>
              </a:ext>
            </a:extLst>
          </p:cNvPr>
          <p:cNvGrpSpPr/>
          <p:nvPr/>
        </p:nvGrpSpPr>
        <p:grpSpPr>
          <a:xfrm>
            <a:off x="5618312" y="385816"/>
            <a:ext cx="6430711" cy="6224957"/>
            <a:chOff x="5472392" y="371436"/>
            <a:chExt cx="6430711" cy="62249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14EE88F-860C-81BA-EF8D-C4873541B88A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BDD6338-A2DC-F607-015F-5FE19C24A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2BB4335-0708-8A9B-E0A8-1DCF2B215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A7A004-A12F-2FA0-30A5-A478DCBC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sp>
        <p:nvSpPr>
          <p:cNvPr id="3" name="Shape 1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/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By the end of this session, you’ll have:</a:t>
            </a:r>
            <a:endParaRPr lang="en-US" sz="2400"/>
          </a:p>
        </p:txBody>
      </p:sp>
      <p:sp>
        <p:nvSpPr>
          <p:cNvPr id="17" name="Text 15"/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98DE4860-FDEE-9C17-B48F-5509CCA7CC6B}"/>
              </a:ext>
            </a:extLst>
          </p:cNvPr>
          <p:cNvSpPr/>
          <p:nvPr/>
        </p:nvSpPr>
        <p:spPr>
          <a:xfrm>
            <a:off x="685800" y="1510827"/>
            <a:ext cx="8067675" cy="2749975"/>
          </a:xfrm>
          <a:prstGeom prst="roundRect">
            <a:avLst>
              <a:gd name="adj" fmla="val 2637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C7D4E5"/>
                </a:solidFill>
              </a:rPr>
              <a:t>A detailed Ideal Client Profile (ICP)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C7D4E5"/>
                </a:solidFill>
              </a:rPr>
              <a:t>A framework for understanding the business owner acquisition journey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C7D4E5"/>
                </a:solidFill>
              </a:rPr>
              <a:t>Three proven lead generation playbooks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C7D4E5"/>
                </a:solidFill>
              </a:rPr>
              <a:t>Two engagement strategies that create conversations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C7D4E5"/>
                </a:solidFill>
              </a:rPr>
              <a:t>Real-world outreach and follow-up scripting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C7D4E5"/>
                </a:solidFill>
              </a:rPr>
              <a:t>A practical 90-day action plan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80B170-22D0-3AF4-4E41-180DC97F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E8A8-4AF8-A35F-86DB-778849E15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DE5C288-6FC3-AAD1-C840-BE1DF8333419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BDC91AB-59C3-1157-18A4-70DA8AE5B147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A01B93D-ABE1-3CC9-ED5F-AC5B7A1A5282}"/>
              </a:ext>
            </a:extLst>
          </p:cNvPr>
          <p:cNvSpPr/>
          <p:nvPr/>
        </p:nvSpPr>
        <p:spPr>
          <a:xfrm>
            <a:off x="685800" y="1268608"/>
            <a:ext cx="3438526" cy="25073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7FAFC"/>
                </a:solidFill>
                <a:latin typeface="Aptos Display" pitchFamily="34" charset="0"/>
              </a:rPr>
              <a:t>Content that creates owner conversations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3D0F432C-31DC-52F3-8ED5-17B5A12A4206}"/>
              </a:ext>
            </a:extLst>
          </p:cNvPr>
          <p:cNvSpPr/>
          <p:nvPr/>
        </p:nvSpPr>
        <p:spPr>
          <a:xfrm>
            <a:off x="733425" y="384012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40379643-BF3F-F24C-B220-5DDBBF907B77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35EEAF-EE97-BFB7-7BCE-F4D38D529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F4B8B2D6-BFA3-9F03-6ABD-365EBF08A67A}"/>
              </a:ext>
            </a:extLst>
          </p:cNvPr>
          <p:cNvSpPr/>
          <p:nvPr/>
        </p:nvSpPr>
        <p:spPr>
          <a:xfrm>
            <a:off x="685801" y="7349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PLAYBOOK 03</a:t>
            </a: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39DEF27A-9834-E29A-EE3F-3E17D7E130D1}"/>
              </a:ext>
            </a:extLst>
          </p:cNvPr>
          <p:cNvSpPr/>
          <p:nvPr/>
        </p:nvSpPr>
        <p:spPr>
          <a:xfrm>
            <a:off x="4892040" y="769144"/>
            <a:ext cx="6614159" cy="548430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80975">
              <a:spcAft>
                <a:spcPts val="1000"/>
              </a:spcAft>
              <a:buClr>
                <a:srgbClr val="00B050"/>
              </a:buClr>
            </a:pPr>
            <a:r>
              <a:rPr lang="en-AU" sz="2400" b="1">
                <a:solidFill>
                  <a:srgbClr val="113D5B"/>
                </a:solidFill>
              </a:rPr>
              <a:t>Content pillars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Exit readiness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Business value and value gap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Key risks that reduce business value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Owner dependence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Governance and transferable value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Succession options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Preparing for sale or transition</a:t>
            </a:r>
          </a:p>
          <a:p>
            <a:pPr marL="523875" indent="-342900">
              <a:spcAft>
                <a:spcPts val="10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AU" sz="2400">
                <a:solidFill>
                  <a:srgbClr val="113D5B"/>
                </a:solidFill>
              </a:rPr>
              <a:t>Value acceleration</a:t>
            </a:r>
          </a:p>
        </p:txBody>
      </p:sp>
    </p:spTree>
    <p:extLst>
      <p:ext uri="{BB962C8B-B14F-4D97-AF65-F5344CB8AC3E}">
        <p14:creationId xmlns:p14="http://schemas.microsoft.com/office/powerpoint/2010/main" val="148834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9D69-0F51-5C4F-3FD9-EE3F3E7F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42388F5-088D-7917-3340-BB767B94CF67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1ADE1B8-534A-B2CC-34A0-AFC7B4A10C31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8B84FAF-2AE3-1DBD-0756-414C4402C960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DF30A2F8-5C27-FEC6-261E-BAC95D946613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8D798736-C0C1-801B-D631-5DFBAEA5B340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Content Formats and Messaging Framework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1A1BC-3172-AD1C-3AB9-6E72DA943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0" name="Shape 4">
            <a:extLst>
              <a:ext uri="{FF2B5EF4-FFF2-40B4-BE49-F238E27FC236}">
                <a16:creationId xmlns:a16="http://schemas.microsoft.com/office/drawing/2014/main" id="{15F68C5B-581A-F63E-175F-E70261D6EA99}"/>
              </a:ext>
            </a:extLst>
          </p:cNvPr>
          <p:cNvSpPr/>
          <p:nvPr/>
        </p:nvSpPr>
        <p:spPr>
          <a:xfrm>
            <a:off x="685800" y="1976441"/>
            <a:ext cx="5266487" cy="2934863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High-performing formats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Blog post or article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1-page checklist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Short video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Webinar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Social media posts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Email newsletter 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Downloadable guide</a:t>
            </a:r>
          </a:p>
          <a:p>
            <a:pPr marL="3778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Case study or hypothetical example</a:t>
            </a: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4A1AD0C1-4419-5DB7-FCDA-4C0BAB24979D}"/>
              </a:ext>
            </a:extLst>
          </p:cNvPr>
          <p:cNvSpPr/>
          <p:nvPr/>
        </p:nvSpPr>
        <p:spPr>
          <a:xfrm>
            <a:off x="6239714" y="1976441"/>
            <a:ext cx="5266487" cy="2934863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Simple content formula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prstClr val="white"/>
                </a:solidFill>
                <a:latin typeface="Aptos"/>
              </a:rPr>
              <a:t>Name the owner problem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prstClr val="white"/>
                </a:solidFill>
                <a:latin typeface="Aptos"/>
              </a:rPr>
              <a:t>Explain why it matters commercially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prstClr val="white"/>
                </a:solidFill>
                <a:latin typeface="Aptos"/>
              </a:rPr>
              <a:t>Share one practical insight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prstClr val="white"/>
                </a:solidFill>
                <a:latin typeface="Aptos"/>
              </a:rPr>
              <a:t>Offer the VGA or discovery call as the next step</a:t>
            </a: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1">
              <a:solidFill>
                <a:prstClr val="white"/>
              </a:solidFill>
              <a:latin typeface="Aptos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669BAA30-B3FB-18BF-B9DC-77D1E1AEC5E3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C7D4E5"/>
                </a:solidFill>
              </a:rPr>
              <a:t>Deliver relevant, educational content that demonstrates value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81E310-7C2D-D235-D9E0-F93603263BD5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CEB6F0-9C0D-AB5B-39E1-F62DB6841D94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C02DB20-F0F9-3415-6ACA-A2CE34CAA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90F51B5-05DC-DDF2-9011-3E3D47D2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404F18-E1A2-28CA-3B9F-993992E11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129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13F9E-C700-034F-C100-48CF9FF37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A3D2699-39DF-33F4-6690-53F13225468D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F29FA54-DAF4-4A0D-EA90-204095177D92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180C18E-B88B-5427-74EA-9DEFEE675B1D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E0F13355-5267-7083-C261-04F1BED3E080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0EBEF-F35A-445B-8793-90EF4A61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0949F-B5F7-3F5C-6729-B70969E20B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61"/>
          <a:stretch>
            <a:fillRect/>
          </a:stretch>
        </p:blipFill>
        <p:spPr>
          <a:xfrm>
            <a:off x="3376946" y="1401793"/>
            <a:ext cx="2646529" cy="4705162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82D47C-A0DE-DD07-5288-1CBCA16F20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76" r="1180" b="2587"/>
          <a:stretch>
            <a:fillRect/>
          </a:stretch>
        </p:blipFill>
        <p:spPr>
          <a:xfrm>
            <a:off x="9055853" y="1401793"/>
            <a:ext cx="2663521" cy="5307142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DD4A32-7CC9-70DE-0BBB-63D26DBF18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62" b="4535"/>
          <a:stretch>
            <a:fillRect/>
          </a:stretch>
        </p:blipFill>
        <p:spPr>
          <a:xfrm>
            <a:off x="6175688" y="1401793"/>
            <a:ext cx="2728869" cy="5216271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E65723-EFA5-A078-75EB-ADFC18EBB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98" y="1401793"/>
            <a:ext cx="2762335" cy="3557348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8166E7FC-B653-6C3F-8FA7-0A94C90782AC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Newsletters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049C7B19-5C0C-5D65-8D44-5E7EA89BC0D9}"/>
              </a:ext>
            </a:extLst>
          </p:cNvPr>
          <p:cNvSpPr/>
          <p:nvPr/>
        </p:nvSpPr>
        <p:spPr>
          <a:xfrm>
            <a:off x="685800" y="886968"/>
            <a:ext cx="11201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C7D4E5"/>
                </a:solidFill>
              </a:rPr>
              <a:t>Consistent email communication that builds trust, delivers value, and generates future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2694451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32FF7-AABB-1F59-398B-A5443268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F620B21-94B2-95EF-8821-C86BEBC7BCAB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B735A9C-5265-0992-D5F1-54DAA3B11CFC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6E89F63-5B65-BB49-F993-CBCF9AF02B80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B9EB8814-FC90-9E02-5883-A1C17C05EB25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B71F2-96FF-66B0-555F-C4E10A02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96C3C757-69B8-C3C5-9D62-36E969C12294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Social Media Posts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3C9E3-B43A-EBCA-B894-1B252AA33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1" y="1485900"/>
            <a:ext cx="2622207" cy="4090856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9A13F-D558-B3C1-7E00-E607E68D6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387" y="1485900"/>
            <a:ext cx="4553712" cy="4370832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FE0925-4A07-D50A-B080-18193C6FD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608" y="1485900"/>
            <a:ext cx="3890229" cy="3705225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6893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46FF7-4A70-B36E-9FD1-0094CC4C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B71E9881-3242-91E2-1039-4CAEE01679BD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9DDD585-8DC6-CECE-1646-C8EB3EB345CD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3B1F7E9-0711-727D-E319-B811C7D23C3C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9ED5C674-55FA-5913-C984-E5C0790F115E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6AB36-DD3B-1694-97E9-F316F5BB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04DD9189-3314-FCEF-F9E8-18F4316B8A91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Social Media Strategy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69E969C9-F2D0-C4B6-214D-261D8DA0894D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5A539-E27C-04AC-A342-472DD691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66" y="1107568"/>
            <a:ext cx="8718382" cy="4662296"/>
          </a:xfrm>
          <a:prstGeom prst="roundRect">
            <a:avLst>
              <a:gd name="adj" fmla="val 1258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sp>
        <p:nvSpPr>
          <p:cNvPr id="11" name="Shape 4">
            <a:extLst>
              <a:ext uri="{FF2B5EF4-FFF2-40B4-BE49-F238E27FC236}">
                <a16:creationId xmlns:a16="http://schemas.microsoft.com/office/drawing/2014/main" id="{6F3743B2-4989-EAC4-3D8B-A6C68C51E302}"/>
              </a:ext>
            </a:extLst>
          </p:cNvPr>
          <p:cNvSpPr/>
          <p:nvPr/>
        </p:nvSpPr>
        <p:spPr>
          <a:xfrm>
            <a:off x="327653" y="1097281"/>
            <a:ext cx="2653671" cy="2542032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Use a structured content calendar to maintain a consistent presence, strengthen your brand, build credibility, and stay top of mind with clients and referral partners.</a:t>
            </a:r>
          </a:p>
        </p:txBody>
      </p:sp>
    </p:spTree>
    <p:extLst>
      <p:ext uri="{BB962C8B-B14F-4D97-AF65-F5344CB8AC3E}">
        <p14:creationId xmlns:p14="http://schemas.microsoft.com/office/powerpoint/2010/main" val="889748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AC0F9-2E0D-5744-C70C-26531A3D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C71F355-7E04-D461-FE69-172EE1AEC2DB}"/>
              </a:ext>
            </a:extLst>
          </p:cNvPr>
          <p:cNvSpPr/>
          <p:nvPr/>
        </p:nvSpPr>
        <p:spPr>
          <a:xfrm>
            <a:off x="0" y="0"/>
            <a:ext cx="12191695" cy="67818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28CBB7E-4464-1792-4D97-E2E4D8424729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A3CEE083-C407-A60A-8239-D540A4C0F484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5BD51-67C7-E246-F3B3-05A6C2591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8409E312-CAAD-1B42-58F2-B1323BCBF879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Webinars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26670-76FE-ACA8-C05A-540F19061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90" y="968564"/>
            <a:ext cx="5429250" cy="5143500"/>
          </a:xfrm>
          <a:prstGeom prst="roundRect">
            <a:avLst>
              <a:gd name="adj" fmla="val 96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3D46D9-381A-9D4A-4F3C-1FF689550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911" y="968564"/>
            <a:ext cx="5532413" cy="5143500"/>
          </a:xfrm>
          <a:prstGeom prst="roundRect">
            <a:avLst>
              <a:gd name="adj" fmla="val 96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D42FCA-6EC9-D63F-8670-D76E18052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66" y="1701454"/>
            <a:ext cx="1951647" cy="2161886"/>
          </a:xfrm>
          <a:prstGeom prst="roundRect">
            <a:avLst>
              <a:gd name="adj" fmla="val 96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00B050"/>
            </a:solidFill>
          </a:ln>
          <a:effectLst/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AD1C2A-3D72-6EDA-0A54-8936C2CB1285}"/>
              </a:ext>
            </a:extLst>
          </p:cNvPr>
          <p:cNvCxnSpPr>
            <a:cxnSpLocks/>
          </p:cNvCxnSpPr>
          <p:nvPr/>
        </p:nvCxnSpPr>
        <p:spPr>
          <a:xfrm flipH="1" flipV="1">
            <a:off x="409880" y="3968036"/>
            <a:ext cx="876441" cy="101382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1">
            <a:extLst>
              <a:ext uri="{FF2B5EF4-FFF2-40B4-BE49-F238E27FC236}">
                <a16:creationId xmlns:a16="http://schemas.microsoft.com/office/drawing/2014/main" id="{1FBEAE4C-4625-1B4E-24BA-FB040791E44A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81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7C2B5-15E5-A672-5EC0-56224FCE6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E8C4BC2-99D6-EEB7-1DD2-425C0B09508D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B87C866-0B6A-9354-03BC-07E556B261B3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7F5DD80-FB5E-CFD8-1EA7-AF8653E9E3FC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44F2EA0F-DD75-4185-F755-B424F286B5E5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9E31F-5E99-233C-923E-593E771A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5D8B90B8-7A83-0505-FB53-0E8F2CEBFF17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Website Articles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7AE08375-23DE-27D1-19B6-DCE7101D3027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3DA02-9186-6A1C-418A-58BD20B37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54453"/>
            <a:ext cx="4457822" cy="4249851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0FD86-3F3E-9302-A1BD-D4CA9584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545" y="1149166"/>
            <a:ext cx="3975676" cy="5489378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62D810-A11A-1A4B-08F5-8BD46AC51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613" y="958094"/>
            <a:ext cx="2290613" cy="2100232"/>
          </a:xfrm>
          <a:prstGeom prst="roundRect">
            <a:avLst>
              <a:gd name="adj" fmla="val 96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00B050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551EBB-E7BB-705E-941A-F27120E8F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095" y="886968"/>
            <a:ext cx="2708407" cy="2403891"/>
          </a:xfrm>
          <a:prstGeom prst="roundRect">
            <a:avLst>
              <a:gd name="adj" fmla="val 96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00B050"/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199EAD-6C28-3AA8-D618-A70F901A1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679" y="3417094"/>
            <a:ext cx="2085985" cy="2951866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81635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314A1-3FF7-C45F-4C63-9F1D888FF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0EDF530-4E72-50F8-29E4-7E452B031042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EA8CF80-F797-CA8E-32E8-209A662E53C0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5136274-6D30-9762-BCDA-3B136456F754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1F467844-2450-AD08-EABB-C96A76862887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9C4F3-5F5F-3819-2751-F8207D416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C06BC775-C903-A9DB-0C49-57E7B879B234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Case Studies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26C181C3-6519-0BA3-8290-77EACA49CEEA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E251D-5BC2-CE55-280F-BCF09FF0E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412" y="689517"/>
            <a:ext cx="3835400" cy="5784435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33173B3-FE15-5960-B9A2-E59C288EF05E}"/>
              </a:ext>
            </a:extLst>
          </p:cNvPr>
          <p:cNvGrpSpPr/>
          <p:nvPr/>
        </p:nvGrpSpPr>
        <p:grpSpPr>
          <a:xfrm>
            <a:off x="685800" y="1173794"/>
            <a:ext cx="4908100" cy="3013470"/>
            <a:chOff x="731684" y="1173794"/>
            <a:chExt cx="4908100" cy="30134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B652C9-F7CA-5C7A-2E0E-0D205F52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98" r="8644"/>
            <a:stretch>
              <a:fillRect/>
            </a:stretch>
          </p:blipFill>
          <p:spPr>
            <a:xfrm>
              <a:off x="731684" y="1173794"/>
              <a:ext cx="4908100" cy="3013470"/>
            </a:xfrm>
            <a:prstGeom prst="roundRect">
              <a:avLst>
                <a:gd name="adj" fmla="val 1890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00B0F0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ABD100-E6F5-1F7C-BB2C-6478C03C5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067" y="3260265"/>
              <a:ext cx="1076324" cy="6429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EFA1BA7-30D8-C385-3C78-07AC79B31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308" y="2231137"/>
            <a:ext cx="3264494" cy="4246819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20250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BA723-94F7-185F-0526-74BD5F2C0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5827A33-6EF0-E275-FDC2-CFA68D039BC6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B5AD714-916C-6F90-2535-2A8E6A856DD4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5D87657-2A84-FD54-A67E-B3709A56F0BB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A42B632B-3AFA-A8E3-30F7-7FDA7BFB440F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69F29-8AC9-CEB6-E03A-0924D449D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D376978B-DD4A-63CE-0EFB-1D21CD2FFF91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Resources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BDCC2192-A3DD-10C8-990F-6E5823512D51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6" name="Picture 2" descr="Corporate Governance-1">
            <a:extLst>
              <a:ext uri="{FF2B5EF4-FFF2-40B4-BE49-F238E27FC236}">
                <a16:creationId xmlns:a16="http://schemas.microsoft.com/office/drawing/2014/main" id="{30981422-18F3-677A-3817-C2B816B6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66413"/>
            <a:ext cx="4010025" cy="200501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1E737B-050E-D5B2-2684-5F6C641CA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61" y="1393627"/>
            <a:ext cx="4010027" cy="2005014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7AFD5E-4D05-8827-620B-F8DE7F720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183" y="1389436"/>
            <a:ext cx="4010025" cy="200501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028" name="Picture 4" descr="it all begins with insights">
            <a:extLst>
              <a:ext uri="{FF2B5EF4-FFF2-40B4-BE49-F238E27FC236}">
                <a16:creationId xmlns:a16="http://schemas.microsoft.com/office/drawing/2014/main" id="{2A662940-6CF2-E09E-13A7-D8CB7B69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92" y="3573279"/>
            <a:ext cx="4010025" cy="200501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030" name="Picture 6" descr="exit like a boss ebook">
            <a:extLst>
              <a:ext uri="{FF2B5EF4-FFF2-40B4-BE49-F238E27FC236}">
                <a16:creationId xmlns:a16="http://schemas.microsoft.com/office/drawing/2014/main" id="{BA2B65B7-6D2C-44D4-79CF-183B63EB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83" y="4088225"/>
            <a:ext cx="4010025" cy="200501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020F65-7629-B0CC-4999-3517A0398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792" y="1389436"/>
            <a:ext cx="2411566" cy="2161219"/>
          </a:xfrm>
          <a:prstGeom prst="roundRect">
            <a:avLst>
              <a:gd name="adj" fmla="val 96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00B050"/>
            </a:solidFill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FBECE8-F19E-340B-3345-E7F31D54418A}"/>
              </a:ext>
            </a:extLst>
          </p:cNvPr>
          <p:cNvCxnSpPr>
            <a:cxnSpLocks/>
          </p:cNvCxnSpPr>
          <p:nvPr/>
        </p:nvCxnSpPr>
        <p:spPr>
          <a:xfrm flipH="1" flipV="1">
            <a:off x="2603500" y="2656247"/>
            <a:ext cx="930275" cy="11491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203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75D82-0E88-B47E-5A57-DC984122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BC95F49C-B47F-0A10-F12E-2253070CC940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4AD5AE0-D828-FD9C-6CDE-61B3DF51E292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6404E61-6888-3506-F854-655F90D8F859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F7C27D4F-BBB0-1CD2-4556-EBD27671F47C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E1E17-B0D8-1446-D605-C972040F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1FBF670B-EE5D-CFCA-768A-1DFB42C7E286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Internal Events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BA456C09-8498-A924-8B2B-735B7DF8A8F4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97FD8-E2F7-A800-6F72-28188B72CE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62"/>
          <a:stretch>
            <a:fillRect/>
          </a:stretch>
        </p:blipFill>
        <p:spPr>
          <a:xfrm>
            <a:off x="685800" y="1123376"/>
            <a:ext cx="4876800" cy="4195677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31C1C3-3795-5809-CBD3-5C6B2EC3E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204" y="566854"/>
            <a:ext cx="4876800" cy="3268717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81767-932B-CC40-AB6B-D6A8E4D68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018" y="3207831"/>
            <a:ext cx="5430182" cy="3348417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0388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15B2B-C6B7-9515-9C4D-D7B1D0BEB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FA3EE0C-7482-0506-1C5A-6611CB914FE5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1FF9AE3-CB63-23D8-90B0-38750757A5C9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7A6600D-A0C2-054E-CB5E-549601D8222B}"/>
              </a:ext>
            </a:extLst>
          </p:cNvPr>
          <p:cNvSpPr/>
          <p:nvPr/>
        </p:nvSpPr>
        <p:spPr>
          <a:xfrm>
            <a:off x="685800" y="2570484"/>
            <a:ext cx="4206240" cy="908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Real Problem</a:t>
            </a:r>
            <a:endParaRPr lang="en-US" sz="400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D46B7F3-171E-CABA-3CEE-D225E175EFAC}"/>
              </a:ext>
            </a:extLst>
          </p:cNvPr>
          <p:cNvSpPr/>
          <p:nvPr/>
        </p:nvSpPr>
        <p:spPr>
          <a:xfrm>
            <a:off x="685801" y="3381376"/>
            <a:ext cx="4076700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>
                <a:solidFill>
                  <a:srgbClr val="00B0F0"/>
                </a:solidFill>
              </a:rPr>
              <a:t>Why most advisors struggle to find clients – and the reframe that changes everything.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3C396734-67B5-A986-FFCE-CC7C7E875116}"/>
              </a:ext>
            </a:extLst>
          </p:cNvPr>
          <p:cNvSpPr/>
          <p:nvPr/>
        </p:nvSpPr>
        <p:spPr>
          <a:xfrm>
            <a:off x="733425" y="420207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74743B9-3129-2939-5D35-1D5CE382A922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307284-812C-FDDD-A5C3-0A7CD54200CF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02470D-DF0A-5543-4825-C7198BA761FC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A3574B8-7DD3-1583-8028-B0D6F08AD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6B5158C-165E-A957-C003-BA638D889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F0D0FE-13CC-2DEF-69B5-9C02781D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AE1CBC-F67E-22AC-51FB-CC3D17353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81C30D3A-D951-C76D-9D9B-F75BC8101572}"/>
              </a:ext>
            </a:extLst>
          </p:cNvPr>
          <p:cNvSpPr/>
          <p:nvPr/>
        </p:nvSpPr>
        <p:spPr>
          <a:xfrm>
            <a:off x="685801" y="21446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spc="300">
                <a:solidFill>
                  <a:schemeClr val="bg2">
                    <a:lumMod val="90000"/>
                  </a:schemeClr>
                </a:solidFill>
              </a:rPr>
              <a:t>SECTION 01</a:t>
            </a:r>
          </a:p>
        </p:txBody>
      </p:sp>
    </p:spTree>
    <p:extLst>
      <p:ext uri="{BB962C8B-B14F-4D97-AF65-F5344CB8AC3E}">
        <p14:creationId xmlns:p14="http://schemas.microsoft.com/office/powerpoint/2010/main" val="3645594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1AE6-985E-3219-A7EE-ED21C06E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ECCBADB9-467C-1CA5-381F-3B524FDAD8A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948D18A-25EF-6612-B546-48240B758856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BFECA03-05D5-242C-1447-1C9544523075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4A2FD8A8-02FB-52B5-1BC0-8C6207C902D6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52F31-3F24-BC65-909C-979CBD2AC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C03BE678-25DF-3E84-8114-B57153AA1AED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Association Presentations and Collaboration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F0730479-433E-4527-7A9D-0D2310FF373E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1204A-97A2-299E-DD10-915D74C7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53" y="1563399"/>
            <a:ext cx="2909277" cy="4102711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1BCAFF-2F5A-1C91-F684-C9B56C1F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00" y="1225460"/>
            <a:ext cx="3457000" cy="5143500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9" name="Picture 2" descr="Adobe">
            <a:extLst>
              <a:ext uri="{FF2B5EF4-FFF2-40B4-BE49-F238E27FC236}">
                <a16:creationId xmlns:a16="http://schemas.microsoft.com/office/drawing/2014/main" id="{989151AD-A9F9-F68D-2B4E-8A36BEB21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67" y="1558415"/>
            <a:ext cx="4955546" cy="247777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7AAE2-0950-5F82-5666-5D0B96337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930" y="2890021"/>
            <a:ext cx="2918460" cy="3671803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1346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BF9F3-D41C-C054-601E-4A0E418A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EBDBF88-0EA9-F86D-6491-F56DE99F89AB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46BE470-6863-A678-825C-976CDA7E97AD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301E69D-449B-3EBE-B771-D59291D64D3A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AC50EF8A-600A-3183-0EC6-F7653D9ED4EE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ECA4F-C8FA-9A67-C13D-34D6624B6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802B0299-71EB-CBC7-F0AC-DAAA1CF48730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Turning Events into Pipeline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4855DA2B-0068-14AB-5A59-23854700F920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E0AA92-C348-44DF-AC0C-3F1B25E5B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563" y="1097280"/>
            <a:ext cx="4746625" cy="4180417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  <p:sp>
        <p:nvSpPr>
          <p:cNvPr id="13" name="Shape 4">
            <a:extLst>
              <a:ext uri="{FF2B5EF4-FFF2-40B4-BE49-F238E27FC236}">
                <a16:creationId xmlns:a16="http://schemas.microsoft.com/office/drawing/2014/main" id="{26473301-E931-C236-DB8C-F4A14B066042}"/>
              </a:ext>
            </a:extLst>
          </p:cNvPr>
          <p:cNvSpPr/>
          <p:nvPr/>
        </p:nvSpPr>
        <p:spPr>
          <a:xfrm>
            <a:off x="713233" y="1097280"/>
            <a:ext cx="2496692" cy="4782640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Before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Promote the event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85725">
              <a:buClr>
                <a:srgbClr val="00B0F0"/>
              </a:buClr>
              <a:defRPr/>
            </a:pPr>
            <a:r>
              <a:rPr lang="en-AU" sz="1600" b="1">
                <a:solidFill>
                  <a:srgbClr val="00B0F0"/>
                </a:solidFill>
                <a:latin typeface="Aptos"/>
              </a:rPr>
              <a:t>During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Provide practical value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85725">
              <a:buClr>
                <a:srgbClr val="00B0F0"/>
              </a:buClr>
              <a:defRPr/>
            </a:pPr>
            <a:r>
              <a:rPr lang="en-AU" sz="1600" b="1">
                <a:solidFill>
                  <a:srgbClr val="00B0F0"/>
                </a:solidFill>
                <a:latin typeface="Aptos"/>
              </a:rPr>
              <a:t>CTA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Invite completion of the VGA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85725">
              <a:buClr>
                <a:srgbClr val="00B0F0"/>
              </a:buClr>
              <a:defRPr/>
            </a:pPr>
            <a:r>
              <a:rPr lang="en-AU" sz="1600" b="1">
                <a:solidFill>
                  <a:srgbClr val="00B0F0"/>
                </a:solidFill>
                <a:latin typeface="Aptos"/>
              </a:rPr>
              <a:t>Next Step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Follow up</a:t>
            </a: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F7FAF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85725" marR="0" lvl="0" algn="l" defTabSz="914400" rtl="0" eaLnBrk="1" fontAlgn="auto" latinLnBrk="0" hangingPunct="1">
              <a:spcBef>
                <a:spcPts val="0"/>
              </a:spcBef>
              <a:buClr>
                <a:srgbClr val="00B0F0"/>
              </a:buClr>
              <a:buSzTx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This is where most advisors lose momentum. </a:t>
            </a: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follow-up is more important than the webinar.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5A204-9F6F-956C-0CE3-DE19731C0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166" y="3709838"/>
            <a:ext cx="4259034" cy="2928706"/>
          </a:xfrm>
          <a:prstGeom prst="roundRect">
            <a:avLst>
              <a:gd name="adj" fmla="val 1890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74915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6E49D-F00E-53AD-1A49-5617A86E2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9633FF7-9CBB-2B38-2846-F909EA082933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7938368-09A9-2FF7-B588-03B21FC3280E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A9342D5-9321-FE4D-F400-83C9080F138F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02FA699A-2130-876D-F2BD-04026DCBDE3E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13BB8-4648-BC6E-9774-9C72E621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E9121770-7C46-3819-FDF7-7E31B35E4BF7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Turning Events into Pipeline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DA4A17DE-2656-2878-AB57-026D08D17256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B32851-A092-79D6-CEEA-640F0DB18A9F}"/>
              </a:ext>
            </a:extLst>
          </p:cNvPr>
          <p:cNvGrpSpPr/>
          <p:nvPr/>
        </p:nvGrpSpPr>
        <p:grpSpPr>
          <a:xfrm>
            <a:off x="723666" y="1798643"/>
            <a:ext cx="6329820" cy="3499493"/>
            <a:chOff x="3719285" y="281251"/>
            <a:chExt cx="5166562" cy="28563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455E9C-3853-34BC-D0CB-3B22C7AAA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285" y="281251"/>
              <a:ext cx="5166562" cy="2856376"/>
            </a:xfrm>
            <a:prstGeom prst="roundRect">
              <a:avLst>
                <a:gd name="adj" fmla="val 1890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00B0F0"/>
              </a:solidFill>
            </a:ln>
            <a:effectLst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9F9639-ADE1-8743-F422-CEDA47FF74C2}"/>
                </a:ext>
              </a:extLst>
            </p:cNvPr>
            <p:cNvSpPr/>
            <p:nvPr/>
          </p:nvSpPr>
          <p:spPr>
            <a:xfrm>
              <a:off x="4164330" y="339090"/>
              <a:ext cx="480060" cy="80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59F972-B708-DA91-1CCB-B87C7F293388}"/>
                </a:ext>
              </a:extLst>
            </p:cNvPr>
            <p:cNvSpPr/>
            <p:nvPr/>
          </p:nvSpPr>
          <p:spPr>
            <a:xfrm>
              <a:off x="4225290" y="480060"/>
              <a:ext cx="480060" cy="80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9C1CA2-E5F1-1233-6045-00923C4004EE}"/>
                </a:ext>
              </a:extLst>
            </p:cNvPr>
            <p:cNvSpPr/>
            <p:nvPr/>
          </p:nvSpPr>
          <p:spPr>
            <a:xfrm>
              <a:off x="3752850" y="571500"/>
              <a:ext cx="480060" cy="800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85B3DB-C447-54A9-25D9-A6B57E40BD0E}"/>
                </a:ext>
              </a:extLst>
            </p:cNvPr>
            <p:cNvSpPr/>
            <p:nvPr/>
          </p:nvSpPr>
          <p:spPr>
            <a:xfrm>
              <a:off x="3950970" y="674370"/>
              <a:ext cx="392430" cy="800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8BB6DA-4E26-97D7-3BA4-5FC56382D206}"/>
                </a:ext>
              </a:extLst>
            </p:cNvPr>
            <p:cNvSpPr/>
            <p:nvPr/>
          </p:nvSpPr>
          <p:spPr>
            <a:xfrm>
              <a:off x="5737860" y="697230"/>
              <a:ext cx="651510" cy="800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2DEAA8-8B6A-7E1B-E39B-FF2632BC53EF}"/>
                </a:ext>
              </a:extLst>
            </p:cNvPr>
            <p:cNvSpPr/>
            <p:nvPr/>
          </p:nvSpPr>
          <p:spPr>
            <a:xfrm>
              <a:off x="3936456" y="1954530"/>
              <a:ext cx="342174" cy="5996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92B19B-174C-840E-0B76-05C9660351D5}"/>
                </a:ext>
              </a:extLst>
            </p:cNvPr>
            <p:cNvSpPr/>
            <p:nvPr/>
          </p:nvSpPr>
          <p:spPr>
            <a:xfrm>
              <a:off x="3755031" y="1723118"/>
              <a:ext cx="392430" cy="80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9F9968-9E44-EE39-A34E-622C2BAA63DC}"/>
                </a:ext>
              </a:extLst>
            </p:cNvPr>
            <p:cNvSpPr/>
            <p:nvPr/>
          </p:nvSpPr>
          <p:spPr>
            <a:xfrm>
              <a:off x="3876040" y="2187212"/>
              <a:ext cx="392430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921F11-FAB3-D680-74E1-0A21A86C74FA}"/>
              </a:ext>
            </a:extLst>
          </p:cNvPr>
          <p:cNvGrpSpPr/>
          <p:nvPr/>
        </p:nvGrpSpPr>
        <p:grpSpPr>
          <a:xfrm>
            <a:off x="6529031" y="544356"/>
            <a:ext cx="5095618" cy="2955459"/>
            <a:chOff x="5591845" y="398005"/>
            <a:chExt cx="5095618" cy="29554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795DD2-5A2A-9DCF-2337-6271656BA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1845" y="398005"/>
              <a:ext cx="5095618" cy="2955459"/>
            </a:xfrm>
            <a:prstGeom prst="roundRect">
              <a:avLst>
                <a:gd name="adj" fmla="val 1890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00B0F0"/>
              </a:solidFill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F520376-4690-E548-0C6E-5B041F4BE565}"/>
                </a:ext>
              </a:extLst>
            </p:cNvPr>
            <p:cNvSpPr/>
            <p:nvPr/>
          </p:nvSpPr>
          <p:spPr>
            <a:xfrm>
              <a:off x="6746881" y="544356"/>
              <a:ext cx="596894" cy="10248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E50A23-BA14-D74E-BF1A-FEFEA1AD15FC}"/>
                </a:ext>
              </a:extLst>
            </p:cNvPr>
            <p:cNvSpPr/>
            <p:nvPr/>
          </p:nvSpPr>
          <p:spPr>
            <a:xfrm>
              <a:off x="6188087" y="696757"/>
              <a:ext cx="279388" cy="10229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553EF8-BA65-98D9-76F6-344E8D027947}"/>
                </a:ext>
              </a:extLst>
            </p:cNvPr>
            <p:cNvSpPr/>
            <p:nvPr/>
          </p:nvSpPr>
          <p:spPr>
            <a:xfrm>
              <a:off x="6915159" y="1973136"/>
              <a:ext cx="279388" cy="10229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5A13F8A-D483-9496-2DDE-81A201526B54}"/>
                </a:ext>
              </a:extLst>
            </p:cNvPr>
            <p:cNvSpPr/>
            <p:nvPr/>
          </p:nvSpPr>
          <p:spPr>
            <a:xfrm>
              <a:off x="7029450" y="2801811"/>
              <a:ext cx="279388" cy="10229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CBF240-19D1-61E9-F10F-95C0E66089BF}"/>
              </a:ext>
            </a:extLst>
          </p:cNvPr>
          <p:cNvGrpSpPr/>
          <p:nvPr/>
        </p:nvGrpSpPr>
        <p:grpSpPr>
          <a:xfrm>
            <a:off x="8882938" y="2042214"/>
            <a:ext cx="2301547" cy="4539747"/>
            <a:chOff x="7395029" y="2472350"/>
            <a:chExt cx="2301547" cy="453974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C34D8E-4B76-3897-50A5-05436CB76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029" y="2472350"/>
              <a:ext cx="2301547" cy="4539747"/>
            </a:xfrm>
            <a:prstGeom prst="roundRect">
              <a:avLst>
                <a:gd name="adj" fmla="val 1890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00B0F0"/>
              </a:solidFill>
            </a:ln>
            <a:effectLst/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1326BD-ED99-31BC-6CF5-CCEE664BFFD7}"/>
                </a:ext>
              </a:extLst>
            </p:cNvPr>
            <p:cNvSpPr/>
            <p:nvPr/>
          </p:nvSpPr>
          <p:spPr>
            <a:xfrm>
              <a:off x="7677276" y="3038756"/>
              <a:ext cx="1552575" cy="14041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8E4BEEF-EAD8-522B-DEDA-92691C75785E}"/>
                </a:ext>
              </a:extLst>
            </p:cNvPr>
            <p:cNvSpPr/>
            <p:nvPr/>
          </p:nvSpPr>
          <p:spPr>
            <a:xfrm>
              <a:off x="8190801" y="2865469"/>
              <a:ext cx="1153350" cy="14041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63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ED86-9992-B641-A471-7FF57EF0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1E484B1-A4B3-F3A4-26DF-261668F5B66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Sales script screenrecording">
            <a:hlinkClick r:id="" action="ppaction://media"/>
            <a:extLst>
              <a:ext uri="{FF2B5EF4-FFF2-40B4-BE49-F238E27FC236}">
                <a16:creationId xmlns:a16="http://schemas.microsoft.com/office/drawing/2014/main" id="{386F3B62-709C-FA56-EC52-3F32DC0C9C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6.6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156" y="1169762"/>
            <a:ext cx="10334626" cy="4857812"/>
          </a:xfrm>
          <a:prstGeom prst="roundRect">
            <a:avLst>
              <a:gd name="adj" fmla="val 2226"/>
            </a:avLst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DE398841-E5E4-35D7-9628-5594088187B7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CC245DE-068C-9469-E965-2D9A7B645AE8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5745BD57-2ABB-C4CE-2F5A-CA2AA4080F9A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03552-F8C2-2E62-904B-A73805587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0E7B89A1-C88C-28B2-8E18-9FCD3D4CB441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Sales Script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B0F0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872BFF06-3CAA-0199-D1B7-712029C625B8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EECFF-7737-B346-1B47-3E2BF2AEC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53173">
            <a:off x="1056304" y="4777192"/>
            <a:ext cx="1707978" cy="8188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982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ED86-9992-B641-A471-7FF57EF0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1E484B1-A4B3-F3A4-26DF-261668F5B66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E398841-E5E4-35D7-9628-5594088187B7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CC245DE-068C-9469-E965-2D9A7B645AE8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5745BD57-2ABB-C4CE-2F5A-CA2AA4080F9A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03552-F8C2-2E62-904B-A73805587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0E7B89A1-C88C-28B2-8E18-9FCD3D4CB441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7FAFC"/>
                </a:solidFill>
                <a:latin typeface="Aptos Display" pitchFamily="34" charset="0"/>
              </a:rPr>
              <a:t>The Advisor’s Playbook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872BFF06-3CAA-0199-D1B7-712029C625B8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D6C434-909B-F2FE-F188-28751BDED5D8}"/>
              </a:ext>
            </a:extLst>
          </p:cNvPr>
          <p:cNvGrpSpPr/>
          <p:nvPr/>
        </p:nvGrpSpPr>
        <p:grpSpPr>
          <a:xfrm>
            <a:off x="885672" y="1024079"/>
            <a:ext cx="10420350" cy="4946953"/>
            <a:chOff x="885672" y="1024079"/>
            <a:chExt cx="10420350" cy="4946953"/>
          </a:xfrm>
        </p:grpSpPr>
        <p:pic>
          <p:nvPicPr>
            <p:cNvPr id="7" name="Playbook screenrecording">
              <a:hlinkClick r:id="" action="ppaction://media"/>
              <a:extLst>
                <a:ext uri="{FF2B5EF4-FFF2-40B4-BE49-F238E27FC236}">
                  <a16:creationId xmlns:a16="http://schemas.microsoft.com/office/drawing/2014/main" id="{130C1695-73E8-32A1-6AE2-822554C4B37E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20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885672" y="1024079"/>
              <a:ext cx="10420350" cy="4946953"/>
            </a:xfrm>
            <a:prstGeom prst="roundRect">
              <a:avLst>
                <a:gd name="adj" fmla="val 2226"/>
              </a:avLst>
            </a:prstGeom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76429B-575A-42D2-10FD-73489A1C5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53173">
              <a:off x="1008679" y="4691467"/>
              <a:ext cx="1707978" cy="818815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791422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02A3A-7900-4A52-FE08-F537BAB13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E079E0F1-9303-054B-2C1C-DA6B6A5588FF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EAC3ECE-C696-C1DB-4461-919C7E9399F1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9990FC3-623E-A316-DB4A-4E0B53C5C684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6F2AECE3-90D8-02C5-7AE5-194F4E155F2D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5AC0-3575-0086-5286-8F5774E17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54341AF3-9F62-57B9-286A-7411A224E501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Sample Proposal Template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B0F0"/>
              </a:highligh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4B53A27A-9420-17FF-28B7-D4BD4327A33B}"/>
              </a:ext>
            </a:extLst>
          </p:cNvPr>
          <p:cNvSpPr/>
          <p:nvPr/>
        </p:nvSpPr>
        <p:spPr>
          <a:xfrm>
            <a:off x="685800" y="886968"/>
            <a:ext cx="2390775" cy="2542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AU">
              <a:solidFill>
                <a:srgbClr val="C7D4E5"/>
              </a:solidFill>
            </a:endParaRPr>
          </a:p>
        </p:txBody>
      </p:sp>
      <p:pic>
        <p:nvPicPr>
          <p:cNvPr id="6" name="BIR screenrecording">
            <a:hlinkClick r:id="" action="ppaction://media"/>
            <a:extLst>
              <a:ext uri="{FF2B5EF4-FFF2-40B4-BE49-F238E27FC236}">
                <a16:creationId xmlns:a16="http://schemas.microsoft.com/office/drawing/2014/main" id="{43FF38C6-AAED-9A5D-1BB3-FA3B5B63CE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5.97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209" y="1187401"/>
            <a:ext cx="10201275" cy="4812399"/>
          </a:xfrm>
          <a:prstGeom prst="roundRect">
            <a:avLst>
              <a:gd name="adj" fmla="val 2226"/>
            </a:avLst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9F96A-87AB-C7DB-1946-9B1AC5616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53173">
            <a:off x="1163784" y="4786646"/>
            <a:ext cx="1543548" cy="8188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85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DA27-8D08-F8F1-4E7C-475689D05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00F9FFC-C37A-46D1-EF61-BCCC514A540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6EF8083-C43F-3DB0-373B-7D8D13693726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5674C67-6072-354D-A31E-60380A6C000A}"/>
              </a:ext>
            </a:extLst>
          </p:cNvPr>
          <p:cNvSpPr/>
          <p:nvPr/>
        </p:nvSpPr>
        <p:spPr>
          <a:xfrm>
            <a:off x="685799" y="2570484"/>
            <a:ext cx="7991476" cy="908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Next Steps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AA1531B2-1927-4ECA-A2CD-68F5AFE45432}"/>
              </a:ext>
            </a:extLst>
          </p:cNvPr>
          <p:cNvSpPr/>
          <p:nvPr/>
        </p:nvSpPr>
        <p:spPr>
          <a:xfrm>
            <a:off x="685800" y="3381376"/>
            <a:ext cx="5676899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Learn how to build a $2M practice in 2 days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44894BE4-F7F1-6E46-4BF9-E300BF55B574}"/>
              </a:ext>
            </a:extLst>
          </p:cNvPr>
          <p:cNvSpPr/>
          <p:nvPr/>
        </p:nvSpPr>
        <p:spPr>
          <a:xfrm>
            <a:off x="733425" y="420207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94F17A07-4765-6359-84A0-5EEE1DCC64D0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08DC2-F138-95D0-5C92-B51756D19E9A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5B2754-E7D4-8241-7A11-82CE5DACDBAF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8F4AC7D-517A-5CE1-C87E-BD68836E9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229AEF6-5DEF-B5F2-483C-A3919949B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FA3D7D-7659-0DDF-1D40-A0CB011CC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623F175-9EBE-F7BE-FA55-7D1D4E1F3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8E654416-40BA-357E-2A3D-82E5C9D78DB4}"/>
              </a:ext>
            </a:extLst>
          </p:cNvPr>
          <p:cNvSpPr/>
          <p:nvPr/>
        </p:nvSpPr>
        <p:spPr>
          <a:xfrm>
            <a:off x="685801" y="21446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SECTION 07</a:t>
            </a:r>
          </a:p>
        </p:txBody>
      </p:sp>
    </p:spTree>
    <p:extLst>
      <p:ext uri="{BB962C8B-B14F-4D97-AF65-F5344CB8AC3E}">
        <p14:creationId xmlns:p14="http://schemas.microsoft.com/office/powerpoint/2010/main" val="385630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78A86-CB03-51AB-B579-604309F0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496653D-0674-BD33-2916-1410BC754ED8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5EC9C33-DBE8-30EF-681E-CCCFFD3E2311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C81910B-7E5F-99C6-C87F-71C4D4B5A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47B6F34-0FAB-D686-E4F5-E591B52CD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4A70A7-A7FA-6545-8C83-8F1599DBD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sp>
        <p:nvSpPr>
          <p:cNvPr id="2" name="Shape 0">
            <a:extLst>
              <a:ext uri="{FF2B5EF4-FFF2-40B4-BE49-F238E27FC236}">
                <a16:creationId xmlns:a16="http://schemas.microsoft.com/office/drawing/2014/main" id="{7FBE919D-EEF5-B1DC-9ED0-049937BE8D34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731EFDF-1B3A-225C-9BEF-88B37A3B8C3E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6D8818E-0CE6-C24C-0279-6F09FA073B8F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29E1F8FE-EE97-6DB3-FAF4-ECE16EC3A916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" b="0" i="0" u="none" strike="noStrike" kern="1200" cap="none" spc="0" normalizeH="0" baseline="0" noProof="0">
                <a:ln>
                  <a:noFill/>
                </a:ln>
                <a:solidFill>
                  <a:srgbClr val="8FA6B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Dr Craig West  |  Find, Engage, and Win Business Owners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92E20D9D-3D15-47AE-6E03-FB5193DDC446}"/>
              </a:ext>
            </a:extLst>
          </p:cNvPr>
          <p:cNvSpPr/>
          <p:nvPr/>
        </p:nvSpPr>
        <p:spPr>
          <a:xfrm>
            <a:off x="685800" y="411480"/>
            <a:ext cx="9052560" cy="728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Capitaliz Advisors Bootcamp: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FAFC"/>
                </a:solidFill>
                <a:effectLst/>
                <a:uLnTx/>
                <a:uFillTx/>
                <a:latin typeface="Aptos Display" pitchFamily="34" charset="0"/>
                <a:ea typeface="+mn-ea"/>
                <a:cs typeface="+mn-cs"/>
              </a:rPr>
              <a:t>Build a $2M Practice in 2 Days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5D93F-6F1C-F26A-9163-2A2A8EFF8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0" name="Shape 4">
            <a:extLst>
              <a:ext uri="{FF2B5EF4-FFF2-40B4-BE49-F238E27FC236}">
                <a16:creationId xmlns:a16="http://schemas.microsoft.com/office/drawing/2014/main" id="{5B8FFEC0-4806-E9D8-3A7D-2397123F093B}"/>
              </a:ext>
            </a:extLst>
          </p:cNvPr>
          <p:cNvSpPr/>
          <p:nvPr/>
        </p:nvSpPr>
        <p:spPr>
          <a:xfrm>
            <a:off x="685800" y="1864574"/>
            <a:ext cx="5952585" cy="999325"/>
          </a:xfrm>
          <a:prstGeom prst="roundRect">
            <a:avLst>
              <a:gd name="adj" fmla="val 6339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92075" lvl="0">
              <a:buClr>
                <a:srgbClr val="00B0F0"/>
              </a:buClr>
              <a:defRPr/>
            </a:pPr>
            <a:r>
              <a:rPr lang="en-AU" dirty="0">
                <a:solidFill>
                  <a:prstClr val="white"/>
                </a:solidFill>
              </a:rPr>
              <a:t>Everything in today’s session is a preview. The full playbooks, scripts, tools, and coaching live inside the Bootcamp.</a:t>
            </a:r>
            <a:endParaRPr kumimoji="0" lang="en-AU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F61ECA6A-0C3F-A5A2-1D34-3EB141191309}"/>
              </a:ext>
            </a:extLst>
          </p:cNvPr>
          <p:cNvSpPr/>
          <p:nvPr/>
        </p:nvSpPr>
        <p:spPr>
          <a:xfrm>
            <a:off x="685800" y="1163193"/>
            <a:ext cx="11201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00B0F0"/>
                </a:solidFill>
              </a:rPr>
              <a:t>September 1-2 | Dallas, TX</a:t>
            </a:r>
          </a:p>
        </p:txBody>
      </p:sp>
      <p:sp>
        <p:nvSpPr>
          <p:cNvPr id="9" name="Shape 13">
            <a:extLst>
              <a:ext uri="{FF2B5EF4-FFF2-40B4-BE49-F238E27FC236}">
                <a16:creationId xmlns:a16="http://schemas.microsoft.com/office/drawing/2014/main" id="{D66AB251-5A0E-C415-CBEF-BB100FCBA307}"/>
              </a:ext>
            </a:extLst>
          </p:cNvPr>
          <p:cNvSpPr/>
          <p:nvPr/>
        </p:nvSpPr>
        <p:spPr>
          <a:xfrm>
            <a:off x="7210425" y="523875"/>
            <a:ext cx="4152900" cy="5922645"/>
          </a:xfrm>
          <a:prstGeom prst="roundRect">
            <a:avLst>
              <a:gd name="adj" fmla="val 2281"/>
            </a:avLst>
          </a:prstGeom>
          <a:solidFill>
            <a:schemeClr val="bg1"/>
          </a:solidFill>
          <a:ln w="12700">
            <a:solidFill>
              <a:srgbClr val="00B0F0"/>
            </a:solidFill>
            <a:prstDash val="solid"/>
          </a:ln>
          <a:effectLst>
            <a:outerShdw blurRad="101600" dist="38100" dir="2700000" algn="bl" rotWithShape="0">
              <a:srgbClr val="000000">
                <a:alpha val="13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14">
            <a:extLst>
              <a:ext uri="{FF2B5EF4-FFF2-40B4-BE49-F238E27FC236}">
                <a16:creationId xmlns:a16="http://schemas.microsoft.com/office/drawing/2014/main" id="{C44E49D9-811D-12FA-5171-D80964A4964B}"/>
              </a:ext>
            </a:extLst>
          </p:cNvPr>
          <p:cNvSpPr/>
          <p:nvPr/>
        </p:nvSpPr>
        <p:spPr>
          <a:xfrm>
            <a:off x="7773765" y="1498574"/>
            <a:ext cx="301752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92075" indent="0" algn="ctr">
              <a:buClr>
                <a:srgbClr val="00B0F0"/>
              </a:buClr>
              <a:buNone/>
              <a:defRPr/>
            </a:pPr>
            <a:r>
              <a:rPr lang="en-US" sz="2400" b="1">
                <a:solidFill>
                  <a:srgbClr val="00B0F0"/>
                </a:solidFill>
                <a:latin typeface="Aptos"/>
              </a:rPr>
              <a:t>ONE NEW CLIENT PAYS FOR IT.</a:t>
            </a:r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F755F8F1-E0A7-6483-ABFA-EC5D4F461F1B}"/>
              </a:ext>
            </a:extLst>
          </p:cNvPr>
          <p:cNvSpPr/>
          <p:nvPr/>
        </p:nvSpPr>
        <p:spPr>
          <a:xfrm>
            <a:off x="7698336" y="2602075"/>
            <a:ext cx="3221917" cy="6764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13D5B"/>
                </a:solidFill>
              </a:rPr>
              <a:t>The trade-off is time.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rgbClr val="113D5B"/>
                </a:solidFill>
              </a:rPr>
              <a:t>The playbooks cut years off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rgbClr val="113D5B"/>
                </a:solidFill>
              </a:rPr>
              <a:t>your learning curve.</a:t>
            </a:r>
          </a:p>
        </p:txBody>
      </p:sp>
      <p:sp>
        <p:nvSpPr>
          <p:cNvPr id="14" name="Text 18">
            <a:extLst>
              <a:ext uri="{FF2B5EF4-FFF2-40B4-BE49-F238E27FC236}">
                <a16:creationId xmlns:a16="http://schemas.microsoft.com/office/drawing/2014/main" id="{9653E1B5-F732-B4CB-BB08-FCC9404A1960}"/>
              </a:ext>
            </a:extLst>
          </p:cNvPr>
          <p:cNvSpPr/>
          <p:nvPr/>
        </p:nvSpPr>
        <p:spPr>
          <a:xfrm>
            <a:off x="7800534" y="4291926"/>
            <a:ext cx="30175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00" b="1">
                <a:solidFill>
                  <a:srgbClr val="00B0F0"/>
                </a:solidFill>
              </a:rPr>
              <a:t>capitaliz.com/events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D70C1C-882E-B3F2-8B16-2029A215D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1900" y="4818658"/>
            <a:ext cx="1242200" cy="1246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F4DDAC-6327-A0FD-73F3-BE7034D25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578" y="779575"/>
            <a:ext cx="3105894" cy="776474"/>
          </a:xfrm>
          <a:prstGeom prst="rect">
            <a:avLst/>
          </a:prstGeom>
        </p:spPr>
      </p:pic>
      <p:sp>
        <p:nvSpPr>
          <p:cNvPr id="19" name="Shape 4">
            <a:extLst>
              <a:ext uri="{FF2B5EF4-FFF2-40B4-BE49-F238E27FC236}">
                <a16:creationId xmlns:a16="http://schemas.microsoft.com/office/drawing/2014/main" id="{40B6C625-B3CE-5B62-3DFC-7BF09EC79515}"/>
              </a:ext>
            </a:extLst>
          </p:cNvPr>
          <p:cNvSpPr/>
          <p:nvPr/>
        </p:nvSpPr>
        <p:spPr>
          <a:xfrm>
            <a:off x="7945661" y="3549980"/>
            <a:ext cx="2727266" cy="594894"/>
          </a:xfrm>
          <a:prstGeom prst="roundRect">
            <a:avLst>
              <a:gd name="adj" fmla="val 12133"/>
            </a:avLst>
          </a:prstGeom>
          <a:solidFill>
            <a:srgbClr val="00B0F0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92075" lvl="0" algn="ctr">
              <a:buClr>
                <a:srgbClr val="00B0F0"/>
              </a:buClr>
              <a:defRPr/>
            </a:pPr>
            <a:r>
              <a:rPr kumimoji="0" lang="en-AU" sz="14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Learn More About Bootcamp</a:t>
            </a:r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CF1F09AB-9FCA-8AAC-73FC-4AA564FB13D2}"/>
              </a:ext>
            </a:extLst>
          </p:cNvPr>
          <p:cNvSpPr/>
          <p:nvPr/>
        </p:nvSpPr>
        <p:spPr>
          <a:xfrm>
            <a:off x="685800" y="3118595"/>
            <a:ext cx="5952585" cy="2711616"/>
          </a:xfrm>
          <a:prstGeom prst="roundRect">
            <a:avLst>
              <a:gd name="adj" fmla="val 2526"/>
            </a:avLst>
          </a:prstGeom>
          <a:solidFill>
            <a:srgbClr val="00B0F0">
              <a:alpha val="90000"/>
            </a:srgbClr>
          </a:solidFill>
          <a:ln w="12700">
            <a:solidFill>
              <a:schemeClr val="bg1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447675" lvl="0" indent="-285750">
              <a:lnSpc>
                <a:spcPct val="150000"/>
              </a:lnSpc>
              <a:spcAft>
                <a:spcPts val="10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prstClr val="white"/>
                </a:solidFill>
              </a:rPr>
              <a:t>Full lead generation playbooks (not just the overview)</a:t>
            </a:r>
          </a:p>
          <a:p>
            <a:pPr marL="447675" lvl="0" indent="-285750">
              <a:lnSpc>
                <a:spcPct val="150000"/>
              </a:lnSpc>
              <a:spcAft>
                <a:spcPts val="10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prstClr val="white"/>
                </a:solidFill>
              </a:rPr>
              <a:t>Complete scripting library for every stage of the journey</a:t>
            </a:r>
          </a:p>
          <a:p>
            <a:pPr marL="447675" lvl="0" indent="-285750">
              <a:lnSpc>
                <a:spcPct val="150000"/>
              </a:lnSpc>
              <a:spcAft>
                <a:spcPts val="10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prstClr val="white"/>
                </a:solidFill>
              </a:rPr>
              <a:t>Live coaching sessions with the team</a:t>
            </a:r>
          </a:p>
          <a:p>
            <a:pPr marL="447675" lvl="0" indent="-285750">
              <a:lnSpc>
                <a:spcPct val="150000"/>
              </a:lnSpc>
              <a:spcAft>
                <a:spcPts val="10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prstClr val="white"/>
                </a:solidFill>
              </a:rPr>
              <a:t>Access to Capitaliz platform – your end-to-end delivery tool</a:t>
            </a:r>
          </a:p>
          <a:p>
            <a:pPr marL="447675" lvl="0" indent="-285750">
              <a:lnSpc>
                <a:spcPct val="150000"/>
              </a:lnSpc>
              <a:spcAft>
                <a:spcPts val="10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prstClr val="white"/>
                </a:solidFill>
              </a:rPr>
              <a:t>A cohort of peers building the same practice alongside you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651C68-2992-EE47-73D0-B836763EA5D9}"/>
              </a:ext>
            </a:extLst>
          </p:cNvPr>
          <p:cNvGrpSpPr/>
          <p:nvPr/>
        </p:nvGrpSpPr>
        <p:grpSpPr>
          <a:xfrm>
            <a:off x="892798" y="3402890"/>
            <a:ext cx="274320" cy="274320"/>
            <a:chOff x="141368" y="3230988"/>
            <a:chExt cx="274320" cy="274320"/>
          </a:xfrm>
          <a:solidFill>
            <a:srgbClr val="0B2447"/>
          </a:solidFill>
        </p:grpSpPr>
        <p:sp>
          <p:nvSpPr>
            <p:cNvPr id="21" name="Shape 3">
              <a:extLst>
                <a:ext uri="{FF2B5EF4-FFF2-40B4-BE49-F238E27FC236}">
                  <a16:creationId xmlns:a16="http://schemas.microsoft.com/office/drawing/2014/main" id="{F46B205D-ADD0-4535-376B-005ED3F6151B}"/>
                </a:ext>
              </a:extLst>
            </p:cNvPr>
            <p:cNvSpPr/>
            <p:nvPr/>
          </p:nvSpPr>
          <p:spPr>
            <a:xfrm>
              <a:off x="141368" y="3230988"/>
              <a:ext cx="274320" cy="274320"/>
            </a:xfrm>
            <a:prstGeom prst="ellipse">
              <a:avLst/>
            </a:prstGeom>
            <a:grpFill/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Image 0" descr="preencoded.png">
              <a:extLst>
                <a:ext uri="{FF2B5EF4-FFF2-40B4-BE49-F238E27FC236}">
                  <a16:creationId xmlns:a16="http://schemas.microsoft.com/office/drawing/2014/main" id="{FE050841-FA50-8D2A-1DCA-EDAB316B4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261" y="3264027"/>
              <a:ext cx="201168" cy="201168"/>
            </a:xfrm>
            <a:prstGeom prst="rect">
              <a:avLst/>
            </a:prstGeom>
            <a:grp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C42EFCD-32DC-4750-CB8F-4AB625585C8B}"/>
              </a:ext>
            </a:extLst>
          </p:cNvPr>
          <p:cNvGrpSpPr/>
          <p:nvPr/>
        </p:nvGrpSpPr>
        <p:grpSpPr>
          <a:xfrm>
            <a:off x="890114" y="3918519"/>
            <a:ext cx="274320" cy="274320"/>
            <a:chOff x="141368" y="3596748"/>
            <a:chExt cx="274320" cy="274320"/>
          </a:xfrm>
          <a:solidFill>
            <a:srgbClr val="0B2447"/>
          </a:solidFill>
        </p:grpSpPr>
        <p:sp>
          <p:nvSpPr>
            <p:cNvPr id="29" name="Shape 5">
              <a:extLst>
                <a:ext uri="{FF2B5EF4-FFF2-40B4-BE49-F238E27FC236}">
                  <a16:creationId xmlns:a16="http://schemas.microsoft.com/office/drawing/2014/main" id="{A60D7C0E-7DF3-ADC2-C0D8-E11228E23F2B}"/>
                </a:ext>
              </a:extLst>
            </p:cNvPr>
            <p:cNvSpPr/>
            <p:nvPr/>
          </p:nvSpPr>
          <p:spPr>
            <a:xfrm>
              <a:off x="141368" y="3596748"/>
              <a:ext cx="274320" cy="274320"/>
            </a:xfrm>
            <a:prstGeom prst="ellipse">
              <a:avLst/>
            </a:prstGeom>
            <a:grpFill/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1" name="Image 1" descr="preencoded.png">
              <a:extLst>
                <a:ext uri="{FF2B5EF4-FFF2-40B4-BE49-F238E27FC236}">
                  <a16:creationId xmlns:a16="http://schemas.microsoft.com/office/drawing/2014/main" id="{D9D968F0-DA9B-05D1-E04D-478780F12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736" y="3629787"/>
              <a:ext cx="201168" cy="201168"/>
            </a:xfrm>
            <a:prstGeom prst="rect">
              <a:avLst/>
            </a:prstGeom>
            <a:grp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4FD493-6F51-74F3-ED85-69CB5CE6589A}"/>
              </a:ext>
            </a:extLst>
          </p:cNvPr>
          <p:cNvGrpSpPr/>
          <p:nvPr/>
        </p:nvGrpSpPr>
        <p:grpSpPr>
          <a:xfrm>
            <a:off x="874793" y="4400658"/>
            <a:ext cx="274320" cy="274320"/>
            <a:chOff x="141368" y="3962508"/>
            <a:chExt cx="274320" cy="274320"/>
          </a:xfrm>
          <a:solidFill>
            <a:srgbClr val="0B2447"/>
          </a:solidFill>
        </p:grpSpPr>
        <p:sp>
          <p:nvSpPr>
            <p:cNvPr id="33" name="Shape 7">
              <a:extLst>
                <a:ext uri="{FF2B5EF4-FFF2-40B4-BE49-F238E27FC236}">
                  <a16:creationId xmlns:a16="http://schemas.microsoft.com/office/drawing/2014/main" id="{C275D080-316B-99ED-7AE7-9DB44F7EBC36}"/>
                </a:ext>
              </a:extLst>
            </p:cNvPr>
            <p:cNvSpPr/>
            <p:nvPr/>
          </p:nvSpPr>
          <p:spPr>
            <a:xfrm>
              <a:off x="141368" y="3962508"/>
              <a:ext cx="274320" cy="274320"/>
            </a:xfrm>
            <a:prstGeom prst="ellipse">
              <a:avLst/>
            </a:prstGeom>
            <a:grpFill/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4" name="Image 2" descr="preencoded.png">
              <a:extLst>
                <a:ext uri="{FF2B5EF4-FFF2-40B4-BE49-F238E27FC236}">
                  <a16:creationId xmlns:a16="http://schemas.microsoft.com/office/drawing/2014/main" id="{EC446ED2-E3A4-A7A3-503E-4788AE381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261" y="4005072"/>
              <a:ext cx="201168" cy="201168"/>
            </a:xfrm>
            <a:prstGeom prst="rect">
              <a:avLst/>
            </a:prstGeom>
            <a:grpFill/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5B737D-045C-50E5-CA6A-60CA2ECEBF03}"/>
              </a:ext>
            </a:extLst>
          </p:cNvPr>
          <p:cNvGrpSpPr/>
          <p:nvPr/>
        </p:nvGrpSpPr>
        <p:grpSpPr>
          <a:xfrm>
            <a:off x="868203" y="4891146"/>
            <a:ext cx="274320" cy="274320"/>
            <a:chOff x="141368" y="3794868"/>
            <a:chExt cx="274320" cy="274320"/>
          </a:xfrm>
        </p:grpSpPr>
        <p:sp>
          <p:nvSpPr>
            <p:cNvPr id="36" name="Shape 9">
              <a:extLst>
                <a:ext uri="{FF2B5EF4-FFF2-40B4-BE49-F238E27FC236}">
                  <a16:creationId xmlns:a16="http://schemas.microsoft.com/office/drawing/2014/main" id="{2822CD62-6E5A-6A3A-E173-7D2730879D89}"/>
                </a:ext>
              </a:extLst>
            </p:cNvPr>
            <p:cNvSpPr/>
            <p:nvPr/>
          </p:nvSpPr>
          <p:spPr>
            <a:xfrm>
              <a:off x="141368" y="3794868"/>
              <a:ext cx="274320" cy="274320"/>
            </a:xfrm>
            <a:prstGeom prst="ellipse">
              <a:avLst/>
            </a:prstGeom>
            <a:solidFill>
              <a:srgbClr val="0B2447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7" name="Image 3" descr="preencoded.png">
              <a:extLst>
                <a:ext uri="{FF2B5EF4-FFF2-40B4-BE49-F238E27FC236}">
                  <a16:creationId xmlns:a16="http://schemas.microsoft.com/office/drawing/2014/main" id="{73911091-7737-DF13-D691-322ECB2B6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9696" y="3837432"/>
              <a:ext cx="185207" cy="185207"/>
            </a:xfrm>
            <a:prstGeom prst="rect">
              <a:avLst/>
            </a:prstGeom>
            <a:solidFill>
              <a:srgbClr val="0B2447"/>
            </a:solidFill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17B69E-DAB7-8ADA-F7F7-26D3DB4CD3C1}"/>
              </a:ext>
            </a:extLst>
          </p:cNvPr>
          <p:cNvGrpSpPr/>
          <p:nvPr/>
        </p:nvGrpSpPr>
        <p:grpSpPr>
          <a:xfrm>
            <a:off x="861539" y="5375366"/>
            <a:ext cx="274320" cy="274320"/>
            <a:chOff x="141368" y="4694028"/>
            <a:chExt cx="274320" cy="274320"/>
          </a:xfrm>
        </p:grpSpPr>
        <p:sp>
          <p:nvSpPr>
            <p:cNvPr id="39" name="Shape 11">
              <a:extLst>
                <a:ext uri="{FF2B5EF4-FFF2-40B4-BE49-F238E27FC236}">
                  <a16:creationId xmlns:a16="http://schemas.microsoft.com/office/drawing/2014/main" id="{D514CB7D-3275-AF2A-0A3E-4F7CEF74461E}"/>
                </a:ext>
              </a:extLst>
            </p:cNvPr>
            <p:cNvSpPr/>
            <p:nvPr/>
          </p:nvSpPr>
          <p:spPr>
            <a:xfrm>
              <a:off x="141368" y="4694028"/>
              <a:ext cx="274320" cy="274320"/>
            </a:xfrm>
            <a:prstGeom prst="ellipse">
              <a:avLst/>
            </a:prstGeom>
            <a:solidFill>
              <a:srgbClr val="0B2447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0" name="Image 4" descr="preencoded.png">
              <a:extLst>
                <a:ext uri="{FF2B5EF4-FFF2-40B4-BE49-F238E27FC236}">
                  <a16:creationId xmlns:a16="http://schemas.microsoft.com/office/drawing/2014/main" id="{093716E6-ADF5-49F9-3198-BA31336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261" y="4747912"/>
              <a:ext cx="170798" cy="170798"/>
            </a:xfrm>
            <a:prstGeom prst="rect">
              <a:avLst/>
            </a:prstGeom>
            <a:solidFill>
              <a:srgbClr val="0B2447"/>
            </a:solidFill>
          </p:spPr>
        </p:pic>
      </p:grpSp>
    </p:spTree>
    <p:extLst>
      <p:ext uri="{BB962C8B-B14F-4D97-AF65-F5344CB8AC3E}">
        <p14:creationId xmlns:p14="http://schemas.microsoft.com/office/powerpoint/2010/main" val="1477690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D82AC-2519-8215-73E7-FAEC2078E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DA9E34F-27F0-A1A2-70F6-C4C2F78D23F8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F3FD92D-E254-C1B1-9B87-908314347344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4235C48-1EC4-F6F3-F3EA-7AEC5A0ED5F4}"/>
              </a:ext>
            </a:extLst>
          </p:cNvPr>
          <p:cNvSpPr/>
          <p:nvPr/>
        </p:nvSpPr>
        <p:spPr>
          <a:xfrm>
            <a:off x="822960" y="1510665"/>
            <a:ext cx="29260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Ask Me Anything</a:t>
            </a:r>
            <a:endParaRPr lang="en-US" sz="280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027DF4F-4C6A-A5F3-00FD-CF34D0BA76F9}"/>
              </a:ext>
            </a:extLst>
          </p:cNvPr>
          <p:cNvSpPr/>
          <p:nvPr/>
        </p:nvSpPr>
        <p:spPr>
          <a:xfrm>
            <a:off x="841248" y="2223897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00B0F0"/>
                </a:solidFill>
              </a:rPr>
              <a:t>Open Q&amp;A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1AFF4AF6-0A34-7B72-039E-BECB2B034079}"/>
              </a:ext>
            </a:extLst>
          </p:cNvPr>
          <p:cNvSpPr/>
          <p:nvPr/>
        </p:nvSpPr>
        <p:spPr>
          <a:xfrm>
            <a:off x="841248" y="2626233"/>
            <a:ext cx="201168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B3F809C-270B-C1EB-39E1-F890D057E71F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55B1BE-F13F-2B27-6526-2BBAA3113A72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9308E7B-85DF-BF18-0919-59AF46B36B0A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619AD9-0B6C-2251-A0BD-BC7E22A3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A74B794-ABF6-B26D-5009-E6155D845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58B03A-8EC8-EA54-5033-2A5CABF4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EC4D114-0DAC-CD36-12A9-270DF2BC4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Shape 3">
            <a:extLst>
              <a:ext uri="{FF2B5EF4-FFF2-40B4-BE49-F238E27FC236}">
                <a16:creationId xmlns:a16="http://schemas.microsoft.com/office/drawing/2014/main" id="{872F9FC9-E014-D409-4BD7-3137B04A5F8C}"/>
              </a:ext>
            </a:extLst>
          </p:cNvPr>
          <p:cNvSpPr/>
          <p:nvPr/>
        </p:nvSpPr>
        <p:spPr>
          <a:xfrm>
            <a:off x="822960" y="2907140"/>
            <a:ext cx="548640" cy="548640"/>
          </a:xfrm>
          <a:prstGeom prst="ellipse">
            <a:avLst/>
          </a:prstGeom>
          <a:solidFill>
            <a:srgbClr val="0B2447"/>
          </a:solidFill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F61C3E82-D266-99A1-93BB-37AEA78E4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93" y="2981054"/>
            <a:ext cx="411480" cy="411480"/>
          </a:xfrm>
          <a:prstGeom prst="rect">
            <a:avLst/>
          </a:prstGeom>
        </p:spPr>
      </p:pic>
      <p:sp>
        <p:nvSpPr>
          <p:cNvPr id="13" name="Text 4">
            <a:extLst>
              <a:ext uri="{FF2B5EF4-FFF2-40B4-BE49-F238E27FC236}">
                <a16:creationId xmlns:a16="http://schemas.microsoft.com/office/drawing/2014/main" id="{7559DD4C-6DCC-7BE6-0C16-9BF618B3EB57}"/>
              </a:ext>
            </a:extLst>
          </p:cNvPr>
          <p:cNvSpPr/>
          <p:nvPr/>
        </p:nvSpPr>
        <p:spPr>
          <a:xfrm>
            <a:off x="1451991" y="2962004"/>
            <a:ext cx="45720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chemeClr val="bg1"/>
                </a:solidFill>
              </a:rPr>
              <a:t>15 minutes for your questions</a:t>
            </a:r>
            <a:endParaRPr lang="en-US" sz="1600" i="1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C6B38-2104-F425-902F-60EC5BC117D9}"/>
              </a:ext>
            </a:extLst>
          </p:cNvPr>
          <p:cNvSpPr txBox="1"/>
          <p:nvPr/>
        </p:nvSpPr>
        <p:spPr>
          <a:xfrm>
            <a:off x="685800" y="4038628"/>
            <a:ext cx="61007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>
              <a:buClr>
                <a:srgbClr val="00B0F0"/>
              </a:buClr>
              <a:defRPr/>
            </a:pPr>
            <a:r>
              <a:rPr lang="en-US">
                <a:solidFill>
                  <a:srgbClr val="00B0F0"/>
                </a:solidFill>
                <a:latin typeface="Aptos"/>
              </a:rPr>
              <a:t>Suggested questions to get us started:</a:t>
            </a:r>
          </a:p>
          <a:p>
            <a:pPr marL="434975" indent="-342900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1600" i="1">
                <a:solidFill>
                  <a:prstClr val="white"/>
                </a:solidFill>
                <a:latin typeface="Aptos"/>
              </a:rPr>
              <a:t>What's working right now for advisors building pipeline?</a:t>
            </a:r>
          </a:p>
          <a:p>
            <a:pPr marL="434975" indent="-342900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1600" i="1">
                <a:solidFill>
                  <a:prstClr val="white"/>
                </a:solidFill>
                <a:latin typeface="Aptos"/>
              </a:rPr>
              <a:t>How do I price the first engagement?</a:t>
            </a:r>
          </a:p>
          <a:p>
            <a:pPr marL="434975" indent="-342900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1600" i="1">
                <a:solidFill>
                  <a:prstClr val="white"/>
                </a:solidFill>
                <a:latin typeface="Aptos"/>
              </a:rPr>
              <a:t>How long does it take to win the first client?</a:t>
            </a:r>
          </a:p>
        </p:txBody>
      </p:sp>
    </p:spTree>
    <p:extLst>
      <p:ext uri="{BB962C8B-B14F-4D97-AF65-F5344CB8AC3E}">
        <p14:creationId xmlns:p14="http://schemas.microsoft.com/office/powerpoint/2010/main" val="200296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9D15303-A15F-BD95-E692-2D40C6110CE1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2EB154-A902-34DF-B0A1-3EE1630DF33C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587EC53-A339-81C9-370F-39F1ABE04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C8EFF48-8928-C49C-4DAF-1E864B4D5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F931AF-CA91-99A7-927B-110FDD2E6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/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#1 Challenge</a:t>
            </a:r>
            <a:endParaRPr lang="en-US" sz="2400"/>
          </a:p>
        </p:txBody>
      </p:sp>
      <p:sp>
        <p:nvSpPr>
          <p:cNvPr id="5" name="Text 3"/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C7D4E5"/>
                </a:solidFill>
              </a:rPr>
              <a:t>What advisors tell us every day</a:t>
            </a:r>
          </a:p>
        </p:txBody>
      </p:sp>
      <p:sp>
        <p:nvSpPr>
          <p:cNvPr id="6" name="Shape 4"/>
          <p:cNvSpPr/>
          <p:nvPr/>
        </p:nvSpPr>
        <p:spPr>
          <a:xfrm>
            <a:off x="1582147" y="1750251"/>
            <a:ext cx="9027706" cy="1453356"/>
          </a:xfrm>
          <a:prstGeom prst="roundRect">
            <a:avLst>
              <a:gd name="adj" fmla="val 2526"/>
            </a:avLst>
          </a:prstGeom>
          <a:solidFill>
            <a:srgbClr val="00B0F0">
              <a:alpha val="90000"/>
            </a:srgbClr>
          </a:solidFill>
          <a:ln w="12700">
            <a:solidFill>
              <a:schemeClr val="bg1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196850" algn="ctr">
              <a:buClr>
                <a:srgbClr val="00B0F0"/>
              </a:buClr>
            </a:pPr>
            <a:r>
              <a:rPr lang="en-AU" sz="3600" b="1" i="1">
                <a:solidFill>
                  <a:schemeClr val="bg1"/>
                </a:solidFill>
              </a:rPr>
              <a:t>“ I don’t have any clients. </a:t>
            </a:r>
          </a:p>
          <a:p>
            <a:pPr marL="196850" algn="ctr">
              <a:buClr>
                <a:srgbClr val="00B0F0"/>
              </a:buClr>
            </a:pPr>
            <a:r>
              <a:rPr lang="en-AU" sz="3600" b="1" i="1">
                <a:solidFill>
                  <a:schemeClr val="bg1"/>
                </a:solidFill>
              </a:rPr>
              <a:t>What do I do?”</a:t>
            </a:r>
            <a:endParaRPr lang="en-PH" sz="3600" b="1" i="1">
              <a:solidFill>
                <a:schemeClr val="bg1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AU" sz="1900">
              <a:solidFill>
                <a:srgbClr val="F7FAFC"/>
              </a:solidFill>
            </a:endParaRPr>
          </a:p>
        </p:txBody>
      </p:sp>
      <p:sp>
        <p:nvSpPr>
          <p:cNvPr id="30" name="Text 28"/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E58F8D-BC34-3C55-4560-F456632DE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4" name="Shape 4">
            <a:extLst>
              <a:ext uri="{FF2B5EF4-FFF2-40B4-BE49-F238E27FC236}">
                <a16:creationId xmlns:a16="http://schemas.microsoft.com/office/drawing/2014/main" id="{D0AA5EDE-F7E3-368A-35DB-E4B1BB513E2A}"/>
              </a:ext>
            </a:extLst>
          </p:cNvPr>
          <p:cNvSpPr/>
          <p:nvPr/>
        </p:nvSpPr>
        <p:spPr>
          <a:xfrm>
            <a:off x="1582147" y="3513281"/>
            <a:ext cx="2818403" cy="207789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00B0F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85725">
              <a:buClr>
                <a:srgbClr val="00B0F0"/>
              </a:buClr>
            </a:pPr>
            <a:r>
              <a:rPr lang="en-AU" sz="2000" b="1">
                <a:solidFill>
                  <a:srgbClr val="0D274C"/>
                </a:solidFill>
              </a:rPr>
              <a:t>           Hard to find</a:t>
            </a:r>
          </a:p>
          <a:p>
            <a:pPr marL="85725">
              <a:buClr>
                <a:srgbClr val="00B0F0"/>
              </a:buClr>
            </a:pPr>
            <a:endParaRPr lang="en-AU" sz="2000">
              <a:solidFill>
                <a:srgbClr val="0D274C"/>
              </a:solidFill>
            </a:endParaRPr>
          </a:p>
          <a:p>
            <a:pPr marL="85725">
              <a:buClr>
                <a:srgbClr val="00B0F0"/>
              </a:buClr>
            </a:pPr>
            <a:r>
              <a:rPr lang="en-AU" sz="1600">
                <a:solidFill>
                  <a:srgbClr val="0D274C"/>
                </a:solidFill>
              </a:rPr>
              <a:t>Business owners are busy running their businesses and rarely wake up looking for an advisor.</a:t>
            </a:r>
            <a:endParaRPr lang="en-PH" sz="1600">
              <a:solidFill>
                <a:srgbClr val="0D274C"/>
              </a:solidFill>
            </a:endParaRPr>
          </a:p>
        </p:txBody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E9BE3F56-E0B1-CCDD-EE40-7F5BEE64402E}"/>
              </a:ext>
            </a:extLst>
          </p:cNvPr>
          <p:cNvSpPr/>
          <p:nvPr/>
        </p:nvSpPr>
        <p:spPr>
          <a:xfrm>
            <a:off x="7791450" y="3513281"/>
            <a:ext cx="2818403" cy="207789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00B0F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85725">
              <a:buClr>
                <a:srgbClr val="00B0F0"/>
              </a:buClr>
            </a:pPr>
            <a:r>
              <a:rPr lang="en-AU" sz="2000" b="1">
                <a:solidFill>
                  <a:srgbClr val="0D274C"/>
                </a:solidFill>
              </a:rPr>
              <a:t>           Hard to convert</a:t>
            </a:r>
          </a:p>
          <a:p>
            <a:pPr marL="85725">
              <a:buClr>
                <a:srgbClr val="00B0F0"/>
              </a:buClr>
            </a:pPr>
            <a:endParaRPr lang="en-AU" sz="1600">
              <a:solidFill>
                <a:srgbClr val="0D274C"/>
              </a:solidFill>
            </a:endParaRPr>
          </a:p>
          <a:p>
            <a:pPr marL="85725">
              <a:buClr>
                <a:srgbClr val="00B0F0"/>
              </a:buClr>
            </a:pPr>
            <a:r>
              <a:rPr lang="en-AU" sz="1600">
                <a:solidFill>
                  <a:srgbClr val="0D274C"/>
                </a:solidFill>
              </a:rPr>
              <a:t>Many opportunities stall because advisors lack a structured pathway from initial interest to paid engagement.</a:t>
            </a:r>
          </a:p>
        </p:txBody>
      </p:sp>
      <p:sp>
        <p:nvSpPr>
          <p:cNvPr id="16" name="Shape 4">
            <a:extLst>
              <a:ext uri="{FF2B5EF4-FFF2-40B4-BE49-F238E27FC236}">
                <a16:creationId xmlns:a16="http://schemas.microsoft.com/office/drawing/2014/main" id="{E85922C5-2883-8733-40D9-BD0B53BF99F7}"/>
              </a:ext>
            </a:extLst>
          </p:cNvPr>
          <p:cNvSpPr/>
          <p:nvPr/>
        </p:nvSpPr>
        <p:spPr>
          <a:xfrm>
            <a:off x="4686645" y="3513281"/>
            <a:ext cx="2818403" cy="2077893"/>
          </a:xfrm>
          <a:prstGeom prst="roundRect">
            <a:avLst>
              <a:gd name="adj" fmla="val 2526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00B0F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85725">
              <a:buClr>
                <a:srgbClr val="00B0F0"/>
              </a:buClr>
            </a:pPr>
            <a:r>
              <a:rPr lang="en-AU" sz="2000" b="1">
                <a:solidFill>
                  <a:srgbClr val="0D274C"/>
                </a:solidFill>
              </a:rPr>
              <a:t>           Hard to engage</a:t>
            </a:r>
          </a:p>
          <a:p>
            <a:pPr marL="85725">
              <a:buClr>
                <a:srgbClr val="00B0F0"/>
              </a:buClr>
            </a:pPr>
            <a:endParaRPr lang="en-AU" sz="2000">
              <a:solidFill>
                <a:srgbClr val="0D274C"/>
              </a:solidFill>
            </a:endParaRPr>
          </a:p>
          <a:p>
            <a:pPr marL="85725">
              <a:buClr>
                <a:srgbClr val="00B0F0"/>
              </a:buClr>
            </a:pPr>
            <a:r>
              <a:rPr lang="en-AU" sz="1600">
                <a:solidFill>
                  <a:srgbClr val="0D274C"/>
                </a:solidFill>
              </a:rPr>
              <a:t>Even when you identify the right owner, securing meaningful conversations can be difficult.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A250FF-EDB5-B239-92BF-BC407D2C789F}"/>
              </a:ext>
            </a:extLst>
          </p:cNvPr>
          <p:cNvGrpSpPr/>
          <p:nvPr/>
        </p:nvGrpSpPr>
        <p:grpSpPr>
          <a:xfrm>
            <a:off x="1771650" y="3698339"/>
            <a:ext cx="457200" cy="457200"/>
            <a:chOff x="594360" y="3337560"/>
            <a:chExt cx="457200" cy="457200"/>
          </a:xfrm>
          <a:solidFill>
            <a:srgbClr val="0D274C"/>
          </a:solidFill>
        </p:grpSpPr>
        <p:sp>
          <p:nvSpPr>
            <p:cNvPr id="17" name="Shape 5">
              <a:extLst>
                <a:ext uri="{FF2B5EF4-FFF2-40B4-BE49-F238E27FC236}">
                  <a16:creationId xmlns:a16="http://schemas.microsoft.com/office/drawing/2014/main" id="{982ACD43-FB99-822C-3D24-7703A996F17B}"/>
                </a:ext>
              </a:extLst>
            </p:cNvPr>
            <p:cNvSpPr/>
            <p:nvPr/>
          </p:nvSpPr>
          <p:spPr>
            <a:xfrm>
              <a:off x="594360" y="3337560"/>
              <a:ext cx="457200" cy="457200"/>
            </a:xfrm>
            <a:prstGeom prst="ellipse">
              <a:avLst/>
            </a:prstGeom>
            <a:grpFill/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Image 0" descr="preencoded.png">
              <a:extLst>
                <a:ext uri="{FF2B5EF4-FFF2-40B4-BE49-F238E27FC236}">
                  <a16:creationId xmlns:a16="http://schemas.microsoft.com/office/drawing/2014/main" id="{899E9BF8-56F1-8F06-7E2A-1A916BB12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926" y="3426076"/>
              <a:ext cx="268862" cy="268862"/>
            </a:xfrm>
            <a:prstGeom prst="rect">
              <a:avLst/>
            </a:prstGeom>
            <a:grpFill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70540F-40D6-1DB1-60C1-04B32E54A04A}"/>
              </a:ext>
            </a:extLst>
          </p:cNvPr>
          <p:cNvGrpSpPr/>
          <p:nvPr/>
        </p:nvGrpSpPr>
        <p:grpSpPr>
          <a:xfrm>
            <a:off x="4888203" y="3695860"/>
            <a:ext cx="457200" cy="457200"/>
            <a:chOff x="3474720" y="3337560"/>
            <a:chExt cx="457200" cy="457200"/>
          </a:xfrm>
          <a:solidFill>
            <a:srgbClr val="0D274C"/>
          </a:solidFill>
        </p:grpSpPr>
        <p:sp>
          <p:nvSpPr>
            <p:cNvPr id="21" name="Shape 9">
              <a:extLst>
                <a:ext uri="{FF2B5EF4-FFF2-40B4-BE49-F238E27FC236}">
                  <a16:creationId xmlns:a16="http://schemas.microsoft.com/office/drawing/2014/main" id="{E7D11BE5-2105-9C91-292B-B23510069F16}"/>
                </a:ext>
              </a:extLst>
            </p:cNvPr>
            <p:cNvSpPr/>
            <p:nvPr/>
          </p:nvSpPr>
          <p:spPr>
            <a:xfrm>
              <a:off x="3474720" y="3337560"/>
              <a:ext cx="457200" cy="457200"/>
            </a:xfrm>
            <a:prstGeom prst="ellipse">
              <a:avLst/>
            </a:prstGeom>
            <a:grpFill/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Image 1" descr="preencoded.png">
              <a:extLst>
                <a:ext uri="{FF2B5EF4-FFF2-40B4-BE49-F238E27FC236}">
                  <a16:creationId xmlns:a16="http://schemas.microsoft.com/office/drawing/2014/main" id="{F0FFA440-54D9-E258-CB53-9DFBBAD6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9777" y="3403092"/>
              <a:ext cx="310896" cy="310896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F4B15A-6643-8E3F-317D-21D2D9F6EAE8}"/>
              </a:ext>
            </a:extLst>
          </p:cNvPr>
          <p:cNvGrpSpPr/>
          <p:nvPr/>
        </p:nvGrpSpPr>
        <p:grpSpPr>
          <a:xfrm>
            <a:off x="7982936" y="3622139"/>
            <a:ext cx="457200" cy="457200"/>
            <a:chOff x="6355080" y="3337560"/>
            <a:chExt cx="457200" cy="457200"/>
          </a:xfrm>
          <a:solidFill>
            <a:srgbClr val="0D274C"/>
          </a:solidFill>
        </p:grpSpPr>
        <p:sp>
          <p:nvSpPr>
            <p:cNvPr id="24" name="Shape 13">
              <a:extLst>
                <a:ext uri="{FF2B5EF4-FFF2-40B4-BE49-F238E27FC236}">
                  <a16:creationId xmlns:a16="http://schemas.microsoft.com/office/drawing/2014/main" id="{ADBFE548-75AB-5AB1-FDC7-B4A91BCE8585}"/>
                </a:ext>
              </a:extLst>
            </p:cNvPr>
            <p:cNvSpPr/>
            <p:nvPr/>
          </p:nvSpPr>
          <p:spPr>
            <a:xfrm>
              <a:off x="6355080" y="3337560"/>
              <a:ext cx="457200" cy="457200"/>
            </a:xfrm>
            <a:prstGeom prst="ellipse">
              <a:avLst/>
            </a:prstGeom>
            <a:grpFill/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5" name="Image 2" descr="preencoded.png">
              <a:extLst>
                <a:ext uri="{FF2B5EF4-FFF2-40B4-BE49-F238E27FC236}">
                  <a16:creationId xmlns:a16="http://schemas.microsoft.com/office/drawing/2014/main" id="{979EBB93-692D-BD18-558F-A0103D65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1087" y="3403092"/>
              <a:ext cx="310896" cy="310896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63022-D048-DCF7-E3FF-12E2F7B2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1A9815-0BCF-599B-FD89-89ECE4F0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BBC5B988-CF8F-7325-9BD2-6CF1DD2E639D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3FD0E53-9D1B-6C8E-F671-C0C14C4B93E5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113D5B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Opportunity</a:t>
            </a:r>
            <a:endParaRPr lang="en-US" sz="2400">
              <a:solidFill>
                <a:srgbClr val="113D5B"/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4599EB8-963E-1B82-4680-BF6AEA75D919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113D5B"/>
                </a:solidFill>
              </a:rPr>
              <a:t>Why now?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27F491A-BAAF-B45E-08D0-693704BFA390}"/>
              </a:ext>
            </a:extLst>
          </p:cNvPr>
          <p:cNvSpPr/>
          <p:nvPr/>
        </p:nvSpPr>
        <p:spPr>
          <a:xfrm>
            <a:off x="713232" y="1591057"/>
            <a:ext cx="5106544" cy="4095368"/>
          </a:xfrm>
          <a:prstGeom prst="roundRect">
            <a:avLst>
              <a:gd name="adj" fmla="val 2526"/>
            </a:avLst>
          </a:prstGeom>
          <a:solidFill>
            <a:srgbClr val="0D274C"/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algn="ctr">
              <a:buClr>
                <a:srgbClr val="00B0F0"/>
              </a:buClr>
            </a:pPr>
            <a:r>
              <a:rPr lang="en-AU" sz="4800" b="1">
                <a:solidFill>
                  <a:srgbClr val="00B0F0"/>
                </a:solidFill>
              </a:rPr>
              <a:t>$14T</a:t>
            </a:r>
          </a:p>
          <a:p>
            <a:pPr algn="ctr">
              <a:buClr>
                <a:srgbClr val="00B0F0"/>
              </a:buClr>
            </a:pPr>
            <a:r>
              <a:rPr lang="en-AU" b="1">
                <a:solidFill>
                  <a:srgbClr val="F7FAFC"/>
                </a:solidFill>
              </a:rPr>
              <a:t>Great Wealth Transfer</a:t>
            </a:r>
          </a:p>
          <a:p>
            <a:pPr algn="ctr">
              <a:buClr>
                <a:srgbClr val="00B0F0"/>
              </a:buClr>
            </a:pPr>
            <a:endParaRPr lang="en-AU">
              <a:solidFill>
                <a:srgbClr val="F7FAFC"/>
              </a:solidFill>
            </a:endParaRPr>
          </a:p>
          <a:p>
            <a:pPr marL="180975">
              <a:buClr>
                <a:srgbClr val="00B0F0"/>
              </a:buClr>
            </a:pPr>
            <a:r>
              <a:rPr lang="en-AU">
                <a:solidFill>
                  <a:srgbClr val="F7FAFC"/>
                </a:solidFill>
              </a:rPr>
              <a:t>The largest transfer of privately-owned business wealth in history is underway.</a:t>
            </a:r>
          </a:p>
          <a:p>
            <a:pPr algn="ctr">
              <a:buClr>
                <a:srgbClr val="00B0F0"/>
              </a:buClr>
            </a:pPr>
            <a:endParaRPr lang="en-AU">
              <a:solidFill>
                <a:srgbClr val="F7FAFC"/>
              </a:solidFill>
            </a:endParaRPr>
          </a:p>
          <a:p>
            <a:pPr algn="ctr">
              <a:buClr>
                <a:srgbClr val="00B0F0"/>
              </a:buClr>
            </a:pPr>
            <a:endParaRPr lang="en-AU">
              <a:solidFill>
                <a:srgbClr val="F7FAFC"/>
              </a:solidFill>
            </a:endParaRPr>
          </a:p>
          <a:p>
            <a:pPr algn="ctr">
              <a:buClr>
                <a:srgbClr val="00B0F0"/>
              </a:buClr>
            </a:pPr>
            <a:r>
              <a:rPr lang="en-AU" sz="3600" b="1">
                <a:solidFill>
                  <a:srgbClr val="00B0F0"/>
                </a:solidFill>
              </a:rPr>
              <a:t>70-90%</a:t>
            </a:r>
          </a:p>
          <a:p>
            <a:pPr marL="180975">
              <a:buClr>
                <a:srgbClr val="00B0F0"/>
              </a:buClr>
            </a:pPr>
            <a:r>
              <a:rPr lang="en-AU">
                <a:solidFill>
                  <a:srgbClr val="F7FAFC"/>
                </a:solidFill>
              </a:rPr>
              <a:t>of an owner's wealth is typically trapped in a single, illiquid asset – their business.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917A07D-3A0A-2F82-773A-5C4148E30FB0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AU" sz="1900">
              <a:solidFill>
                <a:srgbClr val="F7FAFC"/>
              </a:solidFill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F3BDFDDF-24DE-A9BA-B1E5-E5EE6AB79327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sp>
        <p:nvSpPr>
          <p:cNvPr id="13" name="Shape 4">
            <a:extLst>
              <a:ext uri="{FF2B5EF4-FFF2-40B4-BE49-F238E27FC236}">
                <a16:creationId xmlns:a16="http://schemas.microsoft.com/office/drawing/2014/main" id="{BEF6FC6B-1FBB-5BA9-53AF-76092314D74C}"/>
              </a:ext>
            </a:extLst>
          </p:cNvPr>
          <p:cNvSpPr/>
          <p:nvPr/>
        </p:nvSpPr>
        <p:spPr>
          <a:xfrm>
            <a:off x="6068840" y="1591056"/>
            <a:ext cx="5379808" cy="1952244"/>
          </a:xfrm>
          <a:prstGeom prst="roundRect">
            <a:avLst>
              <a:gd name="adj" fmla="val 2526"/>
            </a:avLst>
          </a:prstGeom>
          <a:solidFill>
            <a:srgbClr val="B3CDF3"/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196850">
              <a:buClr>
                <a:srgbClr val="00B0F0"/>
              </a:buClr>
            </a:pPr>
            <a:r>
              <a:rPr lang="en-AU" b="1">
                <a:solidFill>
                  <a:srgbClr val="0D274C"/>
                </a:solidFill>
              </a:rPr>
              <a:t>Millions of owners are asking: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endParaRPr lang="en-AU" sz="1600">
              <a:solidFill>
                <a:srgbClr val="0D274C"/>
              </a:solidFill>
            </a:endParaRP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 i="1">
                <a:solidFill>
                  <a:srgbClr val="0D274C"/>
                </a:solidFill>
              </a:rPr>
              <a:t>What is my business really worth?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 i="1">
                <a:solidFill>
                  <a:srgbClr val="0D274C"/>
                </a:solidFill>
              </a:rPr>
              <a:t>Can I afford to retire?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 i="1">
                <a:solidFill>
                  <a:srgbClr val="0D274C"/>
                </a:solidFill>
              </a:rPr>
              <a:t>Who will take over?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 i="1">
                <a:solidFill>
                  <a:srgbClr val="0D274C"/>
                </a:solidFill>
              </a:rPr>
              <a:t>How do I maximize value before I exit?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 i="1">
                <a:solidFill>
                  <a:srgbClr val="0D274C"/>
                </a:solidFill>
              </a:rPr>
              <a:t>How do I protect my family and legacy?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CE524-3921-7FA9-180D-9A66670A00A8}"/>
              </a:ext>
            </a:extLst>
          </p:cNvPr>
          <p:cNvCxnSpPr>
            <a:cxnSpLocks/>
          </p:cNvCxnSpPr>
          <p:nvPr/>
        </p:nvCxnSpPr>
        <p:spPr>
          <a:xfrm>
            <a:off x="1676400" y="4086225"/>
            <a:ext cx="321564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4">
            <a:extLst>
              <a:ext uri="{FF2B5EF4-FFF2-40B4-BE49-F238E27FC236}">
                <a16:creationId xmlns:a16="http://schemas.microsoft.com/office/drawing/2014/main" id="{84D5CCC0-06B6-C039-EAE3-FBEE5452A9CA}"/>
              </a:ext>
            </a:extLst>
          </p:cNvPr>
          <p:cNvSpPr/>
          <p:nvPr/>
        </p:nvSpPr>
        <p:spPr>
          <a:xfrm>
            <a:off x="6068840" y="3734181"/>
            <a:ext cx="5379808" cy="1952244"/>
          </a:xfrm>
          <a:prstGeom prst="roundRect">
            <a:avLst>
              <a:gd name="adj" fmla="val 2526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196850">
              <a:buClr>
                <a:srgbClr val="00B0F0"/>
              </a:buClr>
            </a:pPr>
            <a:r>
              <a:rPr lang="en-AU" b="1">
                <a:solidFill>
                  <a:srgbClr val="0D274C"/>
                </a:solidFill>
              </a:rPr>
              <a:t>The good news: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endParaRPr lang="en-AU" sz="1600">
              <a:solidFill>
                <a:srgbClr val="0D274C"/>
              </a:solidFill>
            </a:endParaRP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rgbClr val="0D274C"/>
                </a:solidFill>
              </a:rPr>
              <a:t>Most owners know they should be planning.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rgbClr val="0D274C"/>
                </a:solidFill>
              </a:rPr>
              <a:t>Very few know where to start.</a:t>
            </a:r>
          </a:p>
          <a:p>
            <a:pPr marL="482600" indent="-285750">
              <a:buClr>
                <a:srgbClr val="0D274C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rgbClr val="0D274C"/>
                </a:solidFill>
              </a:rPr>
              <a:t>That creates a significant opportunity for advisors who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94294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3169B-C571-F09E-E183-A3740E71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EDC0F999-7E07-6204-B525-47BD0DD800BE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7DAFF23-75ED-3C41-06E2-738D7173950F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113D5B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Business Owner Acquisition Journey</a:t>
            </a:r>
            <a:endParaRPr lang="en-US" sz="2400">
              <a:solidFill>
                <a:srgbClr val="113D5B"/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0E0842E-9658-CBE2-75F3-F0D803370ED9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113D5B"/>
                </a:solidFill>
              </a:rPr>
              <a:t>Every prospect moves through five stages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2B22BCA-4134-E9BC-3F31-1B12842C5022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AU" sz="1900">
              <a:solidFill>
                <a:srgbClr val="F7FAFC"/>
              </a:solidFill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15F9F1A9-E903-63FF-6BD2-A5B8E2C5E7ED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A59B18-39EC-8D83-ADE3-8E6EF08C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582AC73-1333-FD3E-5A0B-643180139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279879"/>
              </p:ext>
            </p:extLst>
          </p:nvPr>
        </p:nvGraphicFramePr>
        <p:xfrm>
          <a:off x="1229223" y="1975104"/>
          <a:ext cx="9733553" cy="324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8A04439-598A-9197-1A48-F99E50D3AD15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A1A615-AECB-2C5B-25D8-51D79F4F087D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56DF3F-0D17-0237-8B07-F70A56FB9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D19730A-B35B-2C23-E8FD-E831CE4E1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D731C3-09F5-5CD6-8DAC-2C73A91B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433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509A9-271B-D3F8-C64B-19FBEF90A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7C86ED7-3ECE-9B9A-7928-67640662A141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9CAAE17-8DF8-6423-8C0A-DA936BC8EBE6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13C4D8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5F5C873-A3D3-5EDE-8DF5-5DAFD472A679}"/>
              </a:ext>
            </a:extLst>
          </p:cNvPr>
          <p:cNvSpPr/>
          <p:nvPr/>
        </p:nvSpPr>
        <p:spPr>
          <a:xfrm>
            <a:off x="685799" y="2570484"/>
            <a:ext cx="5838825" cy="908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Your Ideal Client Profile</a:t>
            </a:r>
            <a:endParaRPr lang="en-US" sz="400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0E63FAC-8424-3465-E343-2A2B610326E1}"/>
              </a:ext>
            </a:extLst>
          </p:cNvPr>
          <p:cNvSpPr/>
          <p:nvPr/>
        </p:nvSpPr>
        <p:spPr>
          <a:xfrm>
            <a:off x="685801" y="3381376"/>
            <a:ext cx="4076700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1600" i="1">
                <a:solidFill>
                  <a:srgbClr val="00B0F0"/>
                </a:solidFill>
              </a:rPr>
              <a:t>Knowing exactly who to target is the foundation of every effective sales strategy.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BE0CA58C-23EA-66DF-BB2F-BE0FBF28A5E7}"/>
              </a:ext>
            </a:extLst>
          </p:cNvPr>
          <p:cNvSpPr/>
          <p:nvPr/>
        </p:nvSpPr>
        <p:spPr>
          <a:xfrm>
            <a:off x="733425" y="4202078"/>
            <a:ext cx="216712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542F161B-4693-B72A-224A-5BF7B35E3793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3DBF98-3AC6-310F-9B74-32EF066F68F0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B02B75-76FC-82C1-9250-47D3FF05B0EB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A7F2561-1AD8-B480-6910-F1D83FCFC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2723F1E-6999-4D6B-D457-BDBC5A876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BBB211-9A4C-036D-5A62-216C20F05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463C96F-0E16-6159-99D0-AF361145F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85C8FADB-455A-1B10-4ACE-BBE74CC6B09F}"/>
              </a:ext>
            </a:extLst>
          </p:cNvPr>
          <p:cNvSpPr/>
          <p:nvPr/>
        </p:nvSpPr>
        <p:spPr>
          <a:xfrm>
            <a:off x="685801" y="2144653"/>
            <a:ext cx="4467224" cy="5135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spc="300">
                <a:solidFill>
                  <a:schemeClr val="bg2">
                    <a:lumMod val="90000"/>
                  </a:schemeClr>
                </a:solidFill>
              </a:rPr>
              <a:t>SECTION 02</a:t>
            </a:r>
          </a:p>
        </p:txBody>
      </p:sp>
    </p:spTree>
    <p:extLst>
      <p:ext uri="{BB962C8B-B14F-4D97-AF65-F5344CB8AC3E}">
        <p14:creationId xmlns:p14="http://schemas.microsoft.com/office/powerpoint/2010/main" val="1249994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4AFCC-5F49-0DD0-C1FF-2D9D17941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>
            <a:extLst>
              <a:ext uri="{FF2B5EF4-FFF2-40B4-BE49-F238E27FC236}">
                <a16:creationId xmlns:a16="http://schemas.microsoft.com/office/drawing/2014/main" id="{2EFBB00A-BC5A-BA38-6338-E74BBF112644}"/>
              </a:ext>
            </a:extLst>
          </p:cNvPr>
          <p:cNvSpPr/>
          <p:nvPr/>
        </p:nvSpPr>
        <p:spPr>
          <a:xfrm rot="2100000">
            <a:off x="3710144" y="845234"/>
            <a:ext cx="5805975" cy="5994372"/>
          </a:xfrm>
          <a:prstGeom prst="rect">
            <a:avLst/>
          </a:prstGeom>
          <a:solidFill>
            <a:srgbClr val="1D4A70">
              <a:alpha val="14000"/>
            </a:srgbClr>
          </a:solidFill>
          <a:ln w="12700">
            <a:solidFill>
              <a:srgbClr val="1D4A7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31A1CEF-BC35-5869-662D-E638F8462FB2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D47B893-9311-8465-6CC1-B147846189D7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113D5B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Ideal Client Profile</a:t>
            </a:r>
            <a:endParaRPr lang="en-US" sz="2400">
              <a:solidFill>
                <a:srgbClr val="113D5B"/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79478B6-47FE-5EAD-197D-8FA6FFB0CF14}"/>
              </a:ext>
            </a:extLst>
          </p:cNvPr>
          <p:cNvSpPr/>
          <p:nvPr/>
        </p:nvSpPr>
        <p:spPr>
          <a:xfrm>
            <a:off x="685800" y="886968"/>
            <a:ext cx="9875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>
                <a:solidFill>
                  <a:srgbClr val="113D5B"/>
                </a:solidFill>
              </a:rPr>
              <a:t>Best fit business owners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F546F1B-F3DA-7705-F196-AEA79D372FC8}"/>
              </a:ext>
            </a:extLst>
          </p:cNvPr>
          <p:cNvSpPr/>
          <p:nvPr/>
        </p:nvSpPr>
        <p:spPr>
          <a:xfrm>
            <a:off x="1582147" y="1756188"/>
            <a:ext cx="6307682" cy="167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AU" sz="1900">
              <a:solidFill>
                <a:srgbClr val="F7FAFC"/>
              </a:solidFill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689C7B94-59DB-4D70-4C24-E2D664FADA3B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562E34-E9A8-E417-3AED-C92ADB8E24FE}"/>
              </a:ext>
            </a:extLst>
          </p:cNvPr>
          <p:cNvGrpSpPr/>
          <p:nvPr/>
        </p:nvGrpSpPr>
        <p:grpSpPr>
          <a:xfrm>
            <a:off x="676274" y="1851660"/>
            <a:ext cx="5057776" cy="1078992"/>
            <a:chOff x="678122" y="1831071"/>
            <a:chExt cx="4076758" cy="1078992"/>
          </a:xfrm>
        </p:grpSpPr>
        <p:sp>
          <p:nvSpPr>
            <p:cNvPr id="8" name="Shape 2">
              <a:extLst>
                <a:ext uri="{FF2B5EF4-FFF2-40B4-BE49-F238E27FC236}">
                  <a16:creationId xmlns:a16="http://schemas.microsoft.com/office/drawing/2014/main" id="{8BC3EB6D-29F7-716E-BFED-97E603022C9E}"/>
                </a:ext>
              </a:extLst>
            </p:cNvPr>
            <p:cNvSpPr/>
            <p:nvPr/>
          </p:nvSpPr>
          <p:spPr>
            <a:xfrm>
              <a:off x="678122" y="1831071"/>
              <a:ext cx="4076758" cy="1078992"/>
            </a:xfrm>
            <a:prstGeom prst="roundRect">
              <a:avLst>
                <a:gd name="adj" fmla="val 5932"/>
              </a:avLst>
            </a:prstGeom>
            <a:solidFill>
              <a:srgbClr val="B3CDF3"/>
            </a:solidFill>
            <a:ln w="6350">
              <a:solidFill>
                <a:srgbClr val="D8E8F4"/>
              </a:solidFill>
              <a:prstDash val="solid"/>
            </a:ln>
            <a:effectLst>
              <a:outerShdw blurRad="101600" dist="38100" dir="2700000" algn="bl" rotWithShape="0">
                <a:srgbClr val="000000">
                  <a:alpha val="1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Shape 3">
              <a:extLst>
                <a:ext uri="{FF2B5EF4-FFF2-40B4-BE49-F238E27FC236}">
                  <a16:creationId xmlns:a16="http://schemas.microsoft.com/office/drawing/2014/main" id="{E4F86A3C-F63A-3BD3-B870-B9E37972272C}"/>
                </a:ext>
              </a:extLst>
            </p:cNvPr>
            <p:cNvSpPr/>
            <p:nvPr/>
          </p:nvSpPr>
          <p:spPr>
            <a:xfrm>
              <a:off x="685800" y="1831071"/>
              <a:ext cx="4069080" cy="292608"/>
            </a:xfrm>
            <a:prstGeom prst="rect">
              <a:avLst/>
            </a:prstGeom>
            <a:solidFill>
              <a:srgbClr val="0D274C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r>
                <a:rPr lang="en-US">
                  <a:solidFill>
                    <a:schemeClr val="bg1"/>
                  </a:solidFill>
                </a:rPr>
                <a:t>Revenue</a:t>
              </a:r>
            </a:p>
          </p:txBody>
        </p:sp>
        <p:sp>
          <p:nvSpPr>
            <p:cNvPr id="11" name="Text 5">
              <a:extLst>
                <a:ext uri="{FF2B5EF4-FFF2-40B4-BE49-F238E27FC236}">
                  <a16:creationId xmlns:a16="http://schemas.microsoft.com/office/drawing/2014/main" id="{D8920AB4-F91A-EE4F-5BE2-B840DF194D63}"/>
                </a:ext>
              </a:extLst>
            </p:cNvPr>
            <p:cNvSpPr/>
            <p:nvPr/>
          </p:nvSpPr>
          <p:spPr>
            <a:xfrm>
              <a:off x="795528" y="2178543"/>
              <a:ext cx="38587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000" b="1">
                  <a:solidFill>
                    <a:srgbClr val="113D5B"/>
                  </a:solidFill>
                </a:rPr>
                <a:t>$2M – $50M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D9ACC6-A69D-8F51-20EA-CF4B1650105C}"/>
              </a:ext>
            </a:extLst>
          </p:cNvPr>
          <p:cNvGrpSpPr/>
          <p:nvPr/>
        </p:nvGrpSpPr>
        <p:grpSpPr>
          <a:xfrm>
            <a:off x="6467473" y="1851660"/>
            <a:ext cx="5057776" cy="1078992"/>
            <a:chOff x="678121" y="1831071"/>
            <a:chExt cx="4076759" cy="1078992"/>
          </a:xfrm>
        </p:grpSpPr>
        <p:sp>
          <p:nvSpPr>
            <p:cNvPr id="19" name="Shape 2">
              <a:extLst>
                <a:ext uri="{FF2B5EF4-FFF2-40B4-BE49-F238E27FC236}">
                  <a16:creationId xmlns:a16="http://schemas.microsoft.com/office/drawing/2014/main" id="{E206D7B7-D9B8-38C2-B56D-7C647306FBC2}"/>
                </a:ext>
              </a:extLst>
            </p:cNvPr>
            <p:cNvSpPr/>
            <p:nvPr/>
          </p:nvSpPr>
          <p:spPr>
            <a:xfrm>
              <a:off x="678121" y="1831071"/>
              <a:ext cx="4076759" cy="1078992"/>
            </a:xfrm>
            <a:prstGeom prst="roundRect">
              <a:avLst>
                <a:gd name="adj" fmla="val 5932"/>
              </a:avLst>
            </a:prstGeom>
            <a:solidFill>
              <a:srgbClr val="B3CDF3"/>
            </a:solidFill>
            <a:ln w="6350">
              <a:solidFill>
                <a:srgbClr val="D8E8F4"/>
              </a:solidFill>
              <a:prstDash val="solid"/>
            </a:ln>
            <a:effectLst>
              <a:outerShdw blurRad="101600" dist="38100" dir="2700000" algn="bl" rotWithShape="0">
                <a:srgbClr val="000000">
                  <a:alpha val="1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Shape 3">
              <a:extLst>
                <a:ext uri="{FF2B5EF4-FFF2-40B4-BE49-F238E27FC236}">
                  <a16:creationId xmlns:a16="http://schemas.microsoft.com/office/drawing/2014/main" id="{C6C41808-B0B1-287D-9883-D3A02CF5BF3B}"/>
                </a:ext>
              </a:extLst>
            </p:cNvPr>
            <p:cNvSpPr/>
            <p:nvPr/>
          </p:nvSpPr>
          <p:spPr>
            <a:xfrm>
              <a:off x="685800" y="1831071"/>
              <a:ext cx="4069080" cy="292608"/>
            </a:xfrm>
            <a:prstGeom prst="rect">
              <a:avLst/>
            </a:prstGeom>
            <a:solidFill>
              <a:srgbClr val="0D274C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r>
                <a:rPr lang="en-US">
                  <a:solidFill>
                    <a:schemeClr val="bg1"/>
                  </a:solidFill>
                </a:rPr>
                <a:t>Employees</a:t>
              </a:r>
            </a:p>
          </p:txBody>
        </p:sp>
        <p:sp>
          <p:nvSpPr>
            <p:cNvPr id="21" name="Text 5">
              <a:extLst>
                <a:ext uri="{FF2B5EF4-FFF2-40B4-BE49-F238E27FC236}">
                  <a16:creationId xmlns:a16="http://schemas.microsoft.com/office/drawing/2014/main" id="{075592A5-113A-BDF9-BDF5-E69217A91013}"/>
                </a:ext>
              </a:extLst>
            </p:cNvPr>
            <p:cNvSpPr/>
            <p:nvPr/>
          </p:nvSpPr>
          <p:spPr>
            <a:xfrm>
              <a:off x="795528" y="2178543"/>
              <a:ext cx="38587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000" b="1">
                  <a:solidFill>
                    <a:srgbClr val="113D5B"/>
                  </a:solidFill>
                </a:rPr>
                <a:t>5 – 150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DCDD14-E195-B888-FED3-4A0E05766905}"/>
              </a:ext>
            </a:extLst>
          </p:cNvPr>
          <p:cNvGrpSpPr/>
          <p:nvPr/>
        </p:nvGrpSpPr>
        <p:grpSpPr>
          <a:xfrm>
            <a:off x="676273" y="3275838"/>
            <a:ext cx="5057777" cy="1078992"/>
            <a:chOff x="678121" y="1831071"/>
            <a:chExt cx="4076759" cy="1078992"/>
          </a:xfrm>
        </p:grpSpPr>
        <p:sp>
          <p:nvSpPr>
            <p:cNvPr id="23" name="Shape 2">
              <a:extLst>
                <a:ext uri="{FF2B5EF4-FFF2-40B4-BE49-F238E27FC236}">
                  <a16:creationId xmlns:a16="http://schemas.microsoft.com/office/drawing/2014/main" id="{8E04CC6E-6202-A9BB-D89E-591A9822FFC9}"/>
                </a:ext>
              </a:extLst>
            </p:cNvPr>
            <p:cNvSpPr/>
            <p:nvPr/>
          </p:nvSpPr>
          <p:spPr>
            <a:xfrm>
              <a:off x="678121" y="1831071"/>
              <a:ext cx="4076759" cy="1078992"/>
            </a:xfrm>
            <a:prstGeom prst="roundRect">
              <a:avLst>
                <a:gd name="adj" fmla="val 5932"/>
              </a:avLst>
            </a:prstGeom>
            <a:solidFill>
              <a:srgbClr val="B3CDF3"/>
            </a:solidFill>
            <a:ln w="6350">
              <a:solidFill>
                <a:srgbClr val="D8E8F4"/>
              </a:solidFill>
              <a:prstDash val="solid"/>
            </a:ln>
            <a:effectLst>
              <a:outerShdw blurRad="101600" dist="38100" dir="2700000" algn="bl" rotWithShape="0">
                <a:srgbClr val="000000">
                  <a:alpha val="1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Shape 3">
              <a:extLst>
                <a:ext uri="{FF2B5EF4-FFF2-40B4-BE49-F238E27FC236}">
                  <a16:creationId xmlns:a16="http://schemas.microsoft.com/office/drawing/2014/main" id="{94EB7D23-57AF-BE2C-E74C-FF680C4DE859}"/>
                </a:ext>
              </a:extLst>
            </p:cNvPr>
            <p:cNvSpPr/>
            <p:nvPr/>
          </p:nvSpPr>
          <p:spPr>
            <a:xfrm>
              <a:off x="685800" y="1831071"/>
              <a:ext cx="4069080" cy="292608"/>
            </a:xfrm>
            <a:prstGeom prst="rect">
              <a:avLst/>
            </a:prstGeom>
            <a:solidFill>
              <a:srgbClr val="0D274C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r>
                <a:rPr lang="en-US">
                  <a:solidFill>
                    <a:schemeClr val="bg1"/>
                  </a:solidFill>
                </a:rPr>
                <a:t>Owner Age</a:t>
              </a:r>
            </a:p>
          </p:txBody>
        </p:sp>
        <p:sp>
          <p:nvSpPr>
            <p:cNvPr id="25" name="Text 5">
              <a:extLst>
                <a:ext uri="{FF2B5EF4-FFF2-40B4-BE49-F238E27FC236}">
                  <a16:creationId xmlns:a16="http://schemas.microsoft.com/office/drawing/2014/main" id="{76AB44A3-E778-5984-5BF4-DD22AD63B8E9}"/>
                </a:ext>
              </a:extLst>
            </p:cNvPr>
            <p:cNvSpPr/>
            <p:nvPr/>
          </p:nvSpPr>
          <p:spPr>
            <a:xfrm>
              <a:off x="795528" y="2178543"/>
              <a:ext cx="38587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000" b="1">
                  <a:solidFill>
                    <a:srgbClr val="113D5B"/>
                  </a:solidFill>
                </a:rPr>
                <a:t>Typically 45-65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0D5AC5-3620-70C5-A6E7-93111690924A}"/>
              </a:ext>
            </a:extLst>
          </p:cNvPr>
          <p:cNvGrpSpPr/>
          <p:nvPr/>
        </p:nvGrpSpPr>
        <p:grpSpPr>
          <a:xfrm>
            <a:off x="676273" y="4681728"/>
            <a:ext cx="5057777" cy="1078992"/>
            <a:chOff x="678121" y="1831071"/>
            <a:chExt cx="4076759" cy="1078992"/>
          </a:xfrm>
        </p:grpSpPr>
        <p:sp>
          <p:nvSpPr>
            <p:cNvPr id="27" name="Shape 2">
              <a:extLst>
                <a:ext uri="{FF2B5EF4-FFF2-40B4-BE49-F238E27FC236}">
                  <a16:creationId xmlns:a16="http://schemas.microsoft.com/office/drawing/2014/main" id="{78F27FBE-5451-C0E2-0B4F-49488C243313}"/>
                </a:ext>
              </a:extLst>
            </p:cNvPr>
            <p:cNvSpPr/>
            <p:nvPr/>
          </p:nvSpPr>
          <p:spPr>
            <a:xfrm>
              <a:off x="678121" y="1831071"/>
              <a:ext cx="4076759" cy="1078992"/>
            </a:xfrm>
            <a:prstGeom prst="roundRect">
              <a:avLst>
                <a:gd name="adj" fmla="val 5932"/>
              </a:avLst>
            </a:prstGeom>
            <a:solidFill>
              <a:srgbClr val="B3CDF3"/>
            </a:solidFill>
            <a:ln w="6350">
              <a:solidFill>
                <a:srgbClr val="D8E8F4"/>
              </a:solidFill>
              <a:prstDash val="solid"/>
            </a:ln>
            <a:effectLst>
              <a:outerShdw blurRad="101600" dist="38100" dir="2700000" algn="bl" rotWithShape="0">
                <a:srgbClr val="000000">
                  <a:alpha val="1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Shape 3">
              <a:extLst>
                <a:ext uri="{FF2B5EF4-FFF2-40B4-BE49-F238E27FC236}">
                  <a16:creationId xmlns:a16="http://schemas.microsoft.com/office/drawing/2014/main" id="{8885900D-8785-3550-02EB-0CDCC5F571A4}"/>
                </a:ext>
              </a:extLst>
            </p:cNvPr>
            <p:cNvSpPr/>
            <p:nvPr/>
          </p:nvSpPr>
          <p:spPr>
            <a:xfrm>
              <a:off x="685800" y="1831071"/>
              <a:ext cx="4069080" cy="292608"/>
            </a:xfrm>
            <a:prstGeom prst="rect">
              <a:avLst/>
            </a:prstGeom>
            <a:solidFill>
              <a:srgbClr val="0D274C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r>
                <a:rPr lang="en-US">
                  <a:solidFill>
                    <a:schemeClr val="bg1"/>
                  </a:solidFill>
                </a:rPr>
                <a:t>Industry</a:t>
              </a:r>
            </a:p>
          </p:txBody>
        </p:sp>
        <p:sp>
          <p:nvSpPr>
            <p:cNvPr id="29" name="Text 5">
              <a:extLst>
                <a:ext uri="{FF2B5EF4-FFF2-40B4-BE49-F238E27FC236}">
                  <a16:creationId xmlns:a16="http://schemas.microsoft.com/office/drawing/2014/main" id="{EB008E2E-F3CA-EAE5-F583-8E0B830FEE46}"/>
                </a:ext>
              </a:extLst>
            </p:cNvPr>
            <p:cNvSpPr/>
            <p:nvPr/>
          </p:nvSpPr>
          <p:spPr>
            <a:xfrm>
              <a:off x="795528" y="2178543"/>
              <a:ext cx="38587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000" b="1">
                  <a:solidFill>
                    <a:srgbClr val="113D5B"/>
                  </a:solidFill>
                </a:rPr>
                <a:t>Any established owner-managed business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20F2DD-3F21-9DE7-302F-11CBF6615394}"/>
              </a:ext>
            </a:extLst>
          </p:cNvPr>
          <p:cNvGrpSpPr/>
          <p:nvPr/>
        </p:nvGrpSpPr>
        <p:grpSpPr>
          <a:xfrm>
            <a:off x="6467473" y="3275838"/>
            <a:ext cx="5057777" cy="1078992"/>
            <a:chOff x="678121" y="1831071"/>
            <a:chExt cx="4076759" cy="1078992"/>
          </a:xfrm>
        </p:grpSpPr>
        <p:sp>
          <p:nvSpPr>
            <p:cNvPr id="32" name="Shape 2">
              <a:extLst>
                <a:ext uri="{FF2B5EF4-FFF2-40B4-BE49-F238E27FC236}">
                  <a16:creationId xmlns:a16="http://schemas.microsoft.com/office/drawing/2014/main" id="{CACE6A78-432D-F74C-5920-5CA5BA08A38D}"/>
                </a:ext>
              </a:extLst>
            </p:cNvPr>
            <p:cNvSpPr/>
            <p:nvPr/>
          </p:nvSpPr>
          <p:spPr>
            <a:xfrm>
              <a:off x="678121" y="1831071"/>
              <a:ext cx="4076759" cy="1078992"/>
            </a:xfrm>
            <a:prstGeom prst="roundRect">
              <a:avLst>
                <a:gd name="adj" fmla="val 5932"/>
              </a:avLst>
            </a:prstGeom>
            <a:solidFill>
              <a:srgbClr val="B3CDF3"/>
            </a:solidFill>
            <a:ln w="6350">
              <a:solidFill>
                <a:srgbClr val="D8E8F4"/>
              </a:solidFill>
              <a:prstDash val="solid"/>
            </a:ln>
            <a:effectLst>
              <a:outerShdw blurRad="101600" dist="38100" dir="2700000" algn="bl" rotWithShape="0">
                <a:srgbClr val="000000">
                  <a:alpha val="1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Shape 3">
              <a:extLst>
                <a:ext uri="{FF2B5EF4-FFF2-40B4-BE49-F238E27FC236}">
                  <a16:creationId xmlns:a16="http://schemas.microsoft.com/office/drawing/2014/main" id="{27B346A0-CFD7-7A41-B8A2-125A0BB92AA7}"/>
                </a:ext>
              </a:extLst>
            </p:cNvPr>
            <p:cNvSpPr/>
            <p:nvPr/>
          </p:nvSpPr>
          <p:spPr>
            <a:xfrm>
              <a:off x="685800" y="1831071"/>
              <a:ext cx="4069080" cy="292608"/>
            </a:xfrm>
            <a:prstGeom prst="rect">
              <a:avLst/>
            </a:prstGeom>
            <a:solidFill>
              <a:srgbClr val="0D274C"/>
            </a:solidFill>
            <a:ln w="12700">
              <a:solidFill>
                <a:srgbClr val="1C1F5A"/>
              </a:solidFill>
              <a:prstDash val="solid"/>
            </a:ln>
          </p:spPr>
          <p:txBody>
            <a:bodyPr/>
            <a:lstStyle/>
            <a:p>
              <a:r>
                <a:rPr lang="en-US">
                  <a:solidFill>
                    <a:schemeClr val="bg1"/>
                  </a:solidFill>
                </a:rPr>
                <a:t>Ownership</a:t>
              </a:r>
            </a:p>
          </p:txBody>
        </p:sp>
        <p:sp>
          <p:nvSpPr>
            <p:cNvPr id="34" name="Text 5">
              <a:extLst>
                <a:ext uri="{FF2B5EF4-FFF2-40B4-BE49-F238E27FC236}">
                  <a16:creationId xmlns:a16="http://schemas.microsoft.com/office/drawing/2014/main" id="{DF71EAB3-CCD9-C790-0AFF-F43A0EF53FA6}"/>
                </a:ext>
              </a:extLst>
            </p:cNvPr>
            <p:cNvSpPr/>
            <p:nvPr/>
          </p:nvSpPr>
          <p:spPr>
            <a:xfrm>
              <a:off x="795528" y="2178543"/>
              <a:ext cx="38587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000" b="1">
                  <a:solidFill>
                    <a:srgbClr val="113D5B"/>
                  </a:solidFill>
                </a:rPr>
                <a:t>Founder-led or privately owned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3761C42-E76E-DFCC-7F92-41EE490A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5" y="6219256"/>
            <a:ext cx="119520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3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4279-85D8-2F8E-F1EE-C6CD9274A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5E5FF49-800C-FD8C-6F0A-CF885B1760D4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0">
                <a:srgbClr val="173554">
                  <a:shade val="30000"/>
                  <a:satMod val="115000"/>
                </a:srgbClr>
              </a:gs>
              <a:gs pos="50000">
                <a:srgbClr val="173554">
                  <a:shade val="67500"/>
                  <a:satMod val="115000"/>
                </a:srgbClr>
              </a:gs>
              <a:gs pos="100000">
                <a:srgbClr val="17355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71B3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C25B094-6CDD-EC73-C3BF-B4F37B47CA40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PH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126A300-4DAC-328F-42FD-3EC9E76DDB1B}"/>
              </a:ext>
            </a:extLst>
          </p:cNvPr>
          <p:cNvSpPr/>
          <p:nvPr/>
        </p:nvSpPr>
        <p:spPr>
          <a:xfrm>
            <a:off x="685800" y="640080"/>
            <a:ext cx="3835400" cy="376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EEC19362-7322-EE1E-1325-BD3D293149EC}"/>
              </a:ext>
            </a:extLst>
          </p:cNvPr>
          <p:cNvSpPr/>
          <p:nvPr/>
        </p:nvSpPr>
        <p:spPr>
          <a:xfrm>
            <a:off x="685800" y="6473952"/>
            <a:ext cx="4206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AU" sz="850">
                <a:solidFill>
                  <a:srgbClr val="8FA6BF"/>
                </a:solidFill>
              </a:rPr>
              <a:t>Dr Craig West  |  Find, Engage, and Win Business Owners</a:t>
            </a:r>
            <a:endParaRPr lang="en-US" sz="85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F87A3F51-A244-CBB7-A249-64ED8B9E08BD}"/>
              </a:ext>
            </a:extLst>
          </p:cNvPr>
          <p:cNvSpPr/>
          <p:nvPr/>
        </p:nvSpPr>
        <p:spPr>
          <a:xfrm>
            <a:off x="685800" y="411480"/>
            <a:ext cx="9052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>
                <a:solidFill>
                  <a:srgbClr val="F7FAFC"/>
                </a:solidFill>
                <a:latin typeface="Aptos Display" pitchFamily="34" charset="0"/>
              </a:rPr>
              <a:t>What Keeps Business Owners Awake at Night?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35838-EEAA-B545-FC87-93803E89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7" y="6219256"/>
            <a:ext cx="1197633" cy="299408"/>
          </a:xfrm>
          <a:prstGeom prst="rect">
            <a:avLst/>
          </a:prstGeom>
        </p:spPr>
      </p:pic>
      <p:sp>
        <p:nvSpPr>
          <p:cNvPr id="6" name="Shape 4">
            <a:extLst>
              <a:ext uri="{FF2B5EF4-FFF2-40B4-BE49-F238E27FC236}">
                <a16:creationId xmlns:a16="http://schemas.microsoft.com/office/drawing/2014/main" id="{7EDF0EC1-88BD-6307-6574-922E187B17AB}"/>
              </a:ext>
            </a:extLst>
          </p:cNvPr>
          <p:cNvSpPr/>
          <p:nvPr/>
        </p:nvSpPr>
        <p:spPr>
          <a:xfrm>
            <a:off x="685800" y="3640055"/>
            <a:ext cx="4868418" cy="2185257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92075"/>
            <a:r>
              <a:rPr lang="en-AU" b="1">
                <a:solidFill>
                  <a:srgbClr val="00B050"/>
                </a:solidFill>
              </a:rPr>
              <a:t>✓</a:t>
            </a:r>
            <a:r>
              <a:rPr lang="en-AU" b="1">
                <a:solidFill>
                  <a:schemeClr val="bg1"/>
                </a:solidFill>
              </a:rPr>
              <a:t> Aspirations</a:t>
            </a:r>
          </a:p>
          <a:p>
            <a:pPr marL="92075"/>
            <a:endParaRPr lang="en-AU">
              <a:solidFill>
                <a:schemeClr val="bg1"/>
              </a:solidFill>
            </a:endParaRP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Freedom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Security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Legacy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Growth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More options</a:t>
            </a:r>
            <a:endParaRPr lang="en-AU">
              <a:solidFill>
                <a:srgbClr val="00B0F0"/>
              </a:solidFill>
            </a:endParaRPr>
          </a:p>
        </p:txBody>
      </p:sp>
      <p:sp>
        <p:nvSpPr>
          <p:cNvPr id="10" name="Shape 4">
            <a:extLst>
              <a:ext uri="{FF2B5EF4-FFF2-40B4-BE49-F238E27FC236}">
                <a16:creationId xmlns:a16="http://schemas.microsoft.com/office/drawing/2014/main" id="{84DCD8AF-6DF8-8380-A86A-E79F589AD697}"/>
              </a:ext>
            </a:extLst>
          </p:cNvPr>
          <p:cNvSpPr/>
          <p:nvPr/>
        </p:nvSpPr>
        <p:spPr>
          <a:xfrm>
            <a:off x="685800" y="1189462"/>
            <a:ext cx="4868418" cy="2185257"/>
          </a:xfrm>
          <a:prstGeom prst="roundRect">
            <a:avLst>
              <a:gd name="adj" fmla="val 2526"/>
            </a:avLst>
          </a:prstGeom>
          <a:solidFill>
            <a:srgbClr val="0D274C">
              <a:alpha val="90000"/>
            </a:srgbClr>
          </a:solidFill>
          <a:ln w="12700">
            <a:solidFill>
              <a:srgbClr val="00B0F0"/>
            </a:solidFill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92075"/>
            <a:r>
              <a:rPr lang="en-AU" b="1">
                <a:solidFill>
                  <a:srgbClr val="C00000"/>
                </a:solidFill>
              </a:rPr>
              <a:t>x</a:t>
            </a:r>
            <a:r>
              <a:rPr lang="en-AU" b="1">
                <a:solidFill>
                  <a:schemeClr val="bg1"/>
                </a:solidFill>
              </a:rPr>
              <a:t>  Pain Points</a:t>
            </a:r>
          </a:p>
          <a:p>
            <a:pPr marL="92075"/>
            <a:endParaRPr lang="en-AU">
              <a:solidFill>
                <a:schemeClr val="bg1"/>
              </a:solidFill>
            </a:endParaRP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 i="1">
                <a:solidFill>
                  <a:schemeClr val="bg1"/>
                </a:solidFill>
              </a:rPr>
              <a:t>“What is my business worth?“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 i="1">
                <a:solidFill>
                  <a:schemeClr val="bg1"/>
                </a:solidFill>
              </a:rPr>
              <a:t>"Can I afford to retire?“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 i="1">
                <a:solidFill>
                  <a:schemeClr val="bg1"/>
                </a:solidFill>
              </a:rPr>
              <a:t>"Who takes over if I'm gone?“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 i="1">
                <a:solidFill>
                  <a:schemeClr val="bg1"/>
                </a:solidFill>
              </a:rPr>
              <a:t>"Is my business too dependent on me?“</a:t>
            </a:r>
          </a:p>
          <a:p>
            <a:pPr marL="377825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AU" i="1">
                <a:solidFill>
                  <a:schemeClr val="bg1"/>
                </a:solidFill>
              </a:rPr>
              <a:t>"Am I leaving money on the table?“</a:t>
            </a:r>
            <a:endParaRPr lang="en-AU">
              <a:solidFill>
                <a:srgbClr val="00B0F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D08952-D16A-58E8-1FC1-E45FA207F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05" y="1782868"/>
            <a:ext cx="4938395" cy="3292263"/>
          </a:xfrm>
          <a:prstGeom prst="rect">
            <a:avLst/>
          </a:prstGeom>
        </p:spPr>
      </p:pic>
      <p:sp>
        <p:nvSpPr>
          <p:cNvPr id="13" name="Shape 4">
            <a:extLst>
              <a:ext uri="{FF2B5EF4-FFF2-40B4-BE49-F238E27FC236}">
                <a16:creationId xmlns:a16="http://schemas.microsoft.com/office/drawing/2014/main" id="{F5ED5C0A-016C-3E50-BB8E-C3E5C632F216}"/>
              </a:ext>
            </a:extLst>
          </p:cNvPr>
          <p:cNvSpPr/>
          <p:nvPr/>
        </p:nvSpPr>
        <p:spPr>
          <a:xfrm>
            <a:off x="6240018" y="1782868"/>
            <a:ext cx="5246154" cy="3292263"/>
          </a:xfrm>
          <a:prstGeom prst="roundRect">
            <a:avLst>
              <a:gd name="adj" fmla="val 0"/>
            </a:avLst>
          </a:prstGeom>
          <a:solidFill>
            <a:srgbClr val="0D274C">
              <a:alpha val="50196"/>
            </a:srgbClr>
          </a:solidFill>
          <a:ln w="12700">
            <a:noFill/>
            <a:prstDash val="solid"/>
          </a:ln>
          <a:effectLst>
            <a:outerShdw blurRad="2540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ctr"/>
          <a:lstStyle/>
          <a:p>
            <a:pPr marL="92075"/>
            <a:endParaRPr lang="en-AU">
              <a:solidFill>
                <a:srgbClr val="00B0F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7F1BE2-2CC3-379A-F6B1-3DF5B33D56DD}"/>
              </a:ext>
            </a:extLst>
          </p:cNvPr>
          <p:cNvGrpSpPr/>
          <p:nvPr/>
        </p:nvGrpSpPr>
        <p:grpSpPr>
          <a:xfrm>
            <a:off x="5618312" y="371436"/>
            <a:ext cx="6430711" cy="6224957"/>
            <a:chOff x="5472392" y="371436"/>
            <a:chExt cx="6430711" cy="62249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AAE3B9-D38F-0FF2-C074-869BDDD6D580}"/>
                </a:ext>
              </a:extLst>
            </p:cNvPr>
            <p:cNvGrpSpPr/>
            <p:nvPr/>
          </p:nvGrpSpPr>
          <p:grpSpPr>
            <a:xfrm>
              <a:off x="5472392" y="371436"/>
              <a:ext cx="6430711" cy="5070606"/>
              <a:chOff x="5379395" y="204063"/>
              <a:chExt cx="6430711" cy="50706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A5DEE99-D896-DDD0-31B1-A478EB439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</a:blip>
              <a:stretch>
                <a:fillRect/>
              </a:stretch>
            </p:blipFill>
            <p:spPr>
              <a:xfrm>
                <a:off x="5379395" y="204063"/>
                <a:ext cx="6424047" cy="314778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A5BE370-45CF-B22B-4F49-633DF4420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</a:blip>
              <a:stretch>
                <a:fillRect/>
              </a:stretch>
            </p:blipFill>
            <p:spPr>
              <a:xfrm>
                <a:off x="5386059" y="2126886"/>
                <a:ext cx="6424047" cy="314778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E482FD-4D5C-0362-E6EB-4C7F64F9D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5475813" y="3448610"/>
              <a:ext cx="6424047" cy="3147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25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1789</Words>
  <Application>Microsoft Office PowerPoint</Application>
  <PresentationFormat>Widescreen</PresentationFormat>
  <Paragraphs>356</Paragraphs>
  <Slides>38</Slides>
  <Notes>38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Succession 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Succession &amp; Future Planning</dc:title>
  <dc:subject>Succession &amp; Future Planning</dc:subject>
  <dc:creator>Microsoft Copilot</dc:creator>
  <cp:lastModifiedBy>Ivy Garcia</cp:lastModifiedBy>
  <cp:revision>2</cp:revision>
  <dcterms:created xsi:type="dcterms:W3CDTF">2026-06-10T08:26:17Z</dcterms:created>
  <dcterms:modified xsi:type="dcterms:W3CDTF">2026-07-13T03:18:58Z</dcterms:modified>
</cp:coreProperties>
</file>